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notesSlides/notesSlide1.xml" ContentType="application/vnd.openxmlformats-officedocument.presentationml.notesSl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notesSlides/notesSlide2.xml" ContentType="application/vnd.openxmlformats-officedocument.presentationml.notesSlide+xml"/>
  <Override PartName="/ppt/theme/themeOverride30.xml" ContentType="application/vnd.openxmlformats-officedocument.themeOverride+xml"/>
  <Override PartName="/ppt/notesSlides/notesSlide3.xml" ContentType="application/vnd.openxmlformats-officedocument.presentationml.notesSlide+xml"/>
  <Override PartName="/ppt/theme/themeOverride31.xml" ContentType="application/vnd.openxmlformats-officedocument.themeOverride+xml"/>
  <Override PartName="/ppt/notesSlides/notesSlide4.xml" ContentType="application/vnd.openxmlformats-officedocument.presentationml.notesSlide+xml"/>
  <Override PartName="/ppt/theme/themeOverride32.xml" ContentType="application/vnd.openxmlformats-officedocument.themeOverride+xml"/>
  <Override PartName="/ppt/notesSlides/notesSlide5.xml" ContentType="application/vnd.openxmlformats-officedocument.presentationml.notesSlide+xml"/>
  <Override PartName="/ppt/theme/themeOverride33.xml" ContentType="application/vnd.openxmlformats-officedocument.themeOverr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5"/>
  </p:notesMasterIdLst>
  <p:sldIdLst>
    <p:sldId id="1964" r:id="rId2"/>
    <p:sldId id="1977" r:id="rId3"/>
    <p:sldId id="1965" r:id="rId4"/>
    <p:sldId id="1966" r:id="rId5"/>
    <p:sldId id="1967" r:id="rId6"/>
    <p:sldId id="1968" r:id="rId7"/>
    <p:sldId id="1969" r:id="rId8"/>
    <p:sldId id="1548" r:id="rId9"/>
    <p:sldId id="1798" r:id="rId10"/>
    <p:sldId id="1442" r:id="rId11"/>
    <p:sldId id="1970" r:id="rId12"/>
    <p:sldId id="1971" r:id="rId13"/>
    <p:sldId id="1972" r:id="rId14"/>
    <p:sldId id="1973" r:id="rId15"/>
    <p:sldId id="1948" r:id="rId16"/>
    <p:sldId id="1974" r:id="rId17"/>
    <p:sldId id="1949" r:id="rId18"/>
    <p:sldId id="1950" r:id="rId19"/>
    <p:sldId id="1976" r:id="rId20"/>
    <p:sldId id="1952" r:id="rId21"/>
    <p:sldId id="1953" r:id="rId22"/>
    <p:sldId id="1954" r:id="rId23"/>
    <p:sldId id="1975" r:id="rId24"/>
    <p:sldId id="1955" r:id="rId25"/>
    <p:sldId id="1957" r:id="rId26"/>
    <p:sldId id="1958" r:id="rId27"/>
    <p:sldId id="1961" r:id="rId28"/>
    <p:sldId id="1962" r:id="rId29"/>
    <p:sldId id="1670" r:id="rId30"/>
    <p:sldId id="1671" r:id="rId31"/>
    <p:sldId id="1672" r:id="rId32"/>
    <p:sldId id="292" r:id="rId33"/>
    <p:sldId id="29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A31D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247" autoAdjust="0"/>
  </p:normalViewPr>
  <p:slideViewPr>
    <p:cSldViewPr>
      <p:cViewPr varScale="1">
        <p:scale>
          <a:sx n="107" d="100"/>
          <a:sy n="107" d="100"/>
        </p:scale>
        <p:origin x="672" y="102"/>
      </p:cViewPr>
      <p:guideLst>
        <p:guide orient="horz" pos="2160"/>
        <p:guide pos="3840"/>
      </p:guideLst>
    </p:cSldViewPr>
  </p:slideViewPr>
  <p:outlineViewPr>
    <p:cViewPr>
      <p:scale>
        <a:sx n="33" d="100"/>
        <a:sy n="33" d="100"/>
      </p:scale>
      <p:origin x="54" y="633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C45998-F6EA-49A2-A1EC-8263BB1EC575}" type="datetimeFigureOut">
              <a:rPr lang="en-US" smtClean="0"/>
              <a:t>7/24/2026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E381B2-66CF-4101-8317-0531AEB1D31C}" type="slidenum">
              <a:rPr lang="en-US" smtClean="0"/>
              <a:t>‹#›</a:t>
            </a:fld>
            <a:endParaRPr lang="en-US"/>
          </a:p>
        </p:txBody>
      </p:sp>
    </p:spTree>
    <p:extLst>
      <p:ext uri="{BB962C8B-B14F-4D97-AF65-F5344CB8AC3E}">
        <p14:creationId xmlns:p14="http://schemas.microsoft.com/office/powerpoint/2010/main" val="2543259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Will Gossett ~ July 26, 2026 (Eloy AM)</a:t>
            </a:r>
            <a:endParaRPr lang="en-US" dirty="0"/>
          </a:p>
        </p:txBody>
      </p:sp>
      <p:sp>
        <p:nvSpPr>
          <p:cNvPr id="4" name="Slide Number Placeholder 3"/>
          <p:cNvSpPr>
            <a:spLocks noGrp="1"/>
          </p:cNvSpPr>
          <p:nvPr>
            <p:ph type="sldNum" sz="quarter" idx="5"/>
          </p:nvPr>
        </p:nvSpPr>
        <p:spPr/>
        <p:txBody>
          <a:bodyPr/>
          <a:lstStyle/>
          <a:p>
            <a:fld id="{5FE381B2-66CF-4101-8317-0531AEB1D31C}" type="slidenum">
              <a:rPr lang="en-US" smtClean="0"/>
              <a:t>14</a:t>
            </a:fld>
            <a:endParaRPr lang="en-US"/>
          </a:p>
        </p:txBody>
      </p:sp>
    </p:spTree>
    <p:extLst>
      <p:ext uri="{BB962C8B-B14F-4D97-AF65-F5344CB8AC3E}">
        <p14:creationId xmlns:p14="http://schemas.microsoft.com/office/powerpoint/2010/main" val="1788868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29</a:t>
            </a:fld>
            <a:endParaRPr lang="en-US"/>
          </a:p>
        </p:txBody>
      </p:sp>
    </p:spTree>
    <p:extLst>
      <p:ext uri="{BB962C8B-B14F-4D97-AF65-F5344CB8AC3E}">
        <p14:creationId xmlns:p14="http://schemas.microsoft.com/office/powerpoint/2010/main" val="412475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30</a:t>
            </a:fld>
            <a:endParaRPr lang="en-US"/>
          </a:p>
        </p:txBody>
      </p:sp>
    </p:spTree>
    <p:extLst>
      <p:ext uri="{BB962C8B-B14F-4D97-AF65-F5344CB8AC3E}">
        <p14:creationId xmlns:p14="http://schemas.microsoft.com/office/powerpoint/2010/main" val="2480674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31</a:t>
            </a:fld>
            <a:endParaRPr lang="en-US"/>
          </a:p>
        </p:txBody>
      </p:sp>
    </p:spTree>
    <p:extLst>
      <p:ext uri="{BB962C8B-B14F-4D97-AF65-F5344CB8AC3E}">
        <p14:creationId xmlns:p14="http://schemas.microsoft.com/office/powerpoint/2010/main" val="2244575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32</a:t>
            </a:fld>
            <a:endParaRPr lang="en-US"/>
          </a:p>
        </p:txBody>
      </p:sp>
    </p:spTree>
    <p:extLst>
      <p:ext uri="{BB962C8B-B14F-4D97-AF65-F5344CB8AC3E}">
        <p14:creationId xmlns:p14="http://schemas.microsoft.com/office/powerpoint/2010/main" val="1411818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33</a:t>
            </a:fld>
            <a:endParaRPr lang="en-US"/>
          </a:p>
        </p:txBody>
      </p:sp>
    </p:spTree>
    <p:extLst>
      <p:ext uri="{BB962C8B-B14F-4D97-AF65-F5344CB8AC3E}">
        <p14:creationId xmlns:p14="http://schemas.microsoft.com/office/powerpoint/2010/main" val="1475334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682DC477-071F-488F-B7EC-931AD21B5812}" type="datetimeFigureOut">
              <a:rPr lang="en-US" smtClean="0"/>
              <a:t>7/24/2026</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3908563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3178163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922505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82DC477-071F-488F-B7EC-931AD21B581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27772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2438027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2DC477-071F-488F-B7EC-931AD21B5812}"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469288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2DC477-071F-488F-B7EC-931AD21B5812}"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451868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2DC477-071F-488F-B7EC-931AD21B5812}" type="datetimeFigureOut">
              <a:rPr lang="en-US" smtClean="0"/>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947394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2DC477-071F-488F-B7EC-931AD21B5812}" type="datetimeFigureOut">
              <a:rPr lang="en-US" smtClean="0"/>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602978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DC477-071F-488F-B7EC-931AD21B5812}" type="datetimeFigureOut">
              <a:rPr lang="en-US" smtClean="0"/>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4201343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682DC477-071F-488F-B7EC-931AD21B5812}"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344801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682DC477-071F-488F-B7EC-931AD21B5812}" type="datetimeFigureOut">
              <a:rPr lang="en-US" smtClean="0"/>
              <a:t>7/24/2026</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124718939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682DC477-071F-488F-B7EC-931AD21B5812}" type="datetimeFigureOut">
              <a:rPr lang="en-US" smtClean="0"/>
              <a:t>7/24/2026</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25850833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2.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hemeOverride" Target="../theme/themeOverride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hemeOverride" Target="../theme/themeOverride29.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hemeOverride" Target="../theme/themeOverride30.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hemeOverride" Target="../theme/themeOverride31.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hemeOverride" Target="../theme/themeOverride32.xml"/><Relationship Id="rId6" Type="http://schemas.openxmlformats.org/officeDocument/2006/relationships/image" Target="../media/image2.jpeg"/><Relationship Id="rId5" Type="http://schemas.openxmlformats.org/officeDocument/2006/relationships/hyperlink" Target="http://studylight.org/desk/?query=mt+10:33&amp;t=kjv&amp;sr=1&amp;l=en" TargetMode="External"/><Relationship Id="rId4" Type="http://schemas.openxmlformats.org/officeDocument/2006/relationships/hyperlink" Target="http://studylight.org/desk/?query=mt+10:32&amp;t=kjv&amp;sr=1&amp;l=en" TargetMode="Externa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hemeOverride" Target="../theme/themeOverride33.xml"/><Relationship Id="rId5" Type="http://schemas.openxmlformats.org/officeDocument/2006/relationships/image" Target="../media/image3.wmf"/><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Content Placeholder 26">
            <a:extLst>
              <a:ext uri="{FF2B5EF4-FFF2-40B4-BE49-F238E27FC236}">
                <a16:creationId xmlns:a16="http://schemas.microsoft.com/office/drawing/2014/main" id="{4A136127-7E8E-200C-E201-693153711976}"/>
              </a:ext>
            </a:extLst>
          </p:cNvPr>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5" name="Title 1">
            <a:extLst>
              <a:ext uri="{FF2B5EF4-FFF2-40B4-BE49-F238E27FC236}">
                <a16:creationId xmlns:a16="http://schemas.microsoft.com/office/drawing/2014/main" id="{FC6AECAB-1AF2-6944-4673-C1F764D00A5A}"/>
              </a:ext>
            </a:extLst>
          </p:cNvPr>
          <p:cNvSpPr>
            <a:spLocks noGrp="1"/>
          </p:cNvSpPr>
          <p:nvPr>
            <p:ph type="title"/>
          </p:nvPr>
        </p:nvSpPr>
        <p:spPr>
          <a:xfrm>
            <a:off x="0" y="0"/>
            <a:ext cx="12192000" cy="1658198"/>
          </a:xfrm>
        </p:spPr>
        <p:txBody>
          <a:bodyPr>
            <a:normAutofit/>
          </a:bodyPr>
          <a:lstStyle/>
          <a:p>
            <a:pPr algn="ctr"/>
            <a:r>
              <a:rPr kumimoji="0" lang="en-US" sz="11500" b="1" i="1" u="none" strike="noStrike" kern="1200" cap="none" spc="-120" normalizeH="0" baseline="0" noProof="0" dirty="0">
                <a:ln>
                  <a:noFill/>
                </a:ln>
                <a:solidFill>
                  <a:schemeClr val="accent2">
                    <a:lumMod val="50000"/>
                  </a:schemeClr>
                </a:solidFill>
                <a:effectLst>
                  <a:outerShdw blurRad="38100" dist="38100" dir="2700000" algn="tl">
                    <a:srgbClr val="000000">
                      <a:alpha val="43137"/>
                    </a:srgbClr>
                  </a:outerShdw>
                </a:effectLst>
                <a:uLnTx/>
                <a:uFillTx/>
                <a:latin typeface="Calibri Light" panose="020F0302020204030204"/>
                <a:ea typeface="+mj-ea"/>
                <a:cs typeface="+mj-cs"/>
              </a:rPr>
              <a:t>Works vs. Works</a:t>
            </a:r>
            <a:endParaRPr lang="en-US" sz="8000" b="1" dirty="0">
              <a:solidFill>
                <a:schemeClr val="accent2">
                  <a:lumMod val="50000"/>
                </a:schemeClr>
              </a:solidFill>
            </a:endParaRPr>
          </a:p>
        </p:txBody>
      </p:sp>
      <p:sp>
        <p:nvSpPr>
          <p:cNvPr id="29" name="Title 1">
            <a:extLst>
              <a:ext uri="{FF2B5EF4-FFF2-40B4-BE49-F238E27FC236}">
                <a16:creationId xmlns:a16="http://schemas.microsoft.com/office/drawing/2014/main" id="{6623B6FB-BC67-F9C2-EF39-9D155E7605B5}"/>
              </a:ext>
            </a:extLst>
          </p:cNvPr>
          <p:cNvSpPr txBox="1">
            <a:spLocks/>
          </p:cNvSpPr>
          <p:nvPr/>
        </p:nvSpPr>
        <p:spPr>
          <a:xfrm>
            <a:off x="0" y="5199802"/>
            <a:ext cx="12192000" cy="1658198"/>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r>
              <a:rPr lang="en-US" sz="11500" b="1" i="1" dirty="0">
                <a:solidFill>
                  <a:schemeClr val="accent2">
                    <a:lumMod val="50000"/>
                  </a:schemeClr>
                </a:solidFill>
                <a:effectLst>
                  <a:outerShdw blurRad="38100" dist="38100" dir="2700000" algn="tl">
                    <a:srgbClr val="000000">
                      <a:alpha val="43137"/>
                    </a:srgbClr>
                  </a:outerShdw>
                </a:effectLst>
                <a:latin typeface="Calibri Light" panose="020F0302020204030204"/>
              </a:rPr>
              <a:t>Hebrews 11:6</a:t>
            </a:r>
            <a:endParaRPr lang="en-US" sz="8000" b="1" dirty="0">
              <a:solidFill>
                <a:schemeClr val="accent2">
                  <a:lumMod val="50000"/>
                </a:schemeClr>
              </a:solidFill>
            </a:endParaRPr>
          </a:p>
        </p:txBody>
      </p:sp>
    </p:spTree>
    <p:extLst>
      <p:ext uri="{BB962C8B-B14F-4D97-AF65-F5344CB8AC3E}">
        <p14:creationId xmlns:p14="http://schemas.microsoft.com/office/powerpoint/2010/main" val="1959966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810"/>
            <a:ext cx="12192000" cy="1215390"/>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2 Timothy 1:8-9 (NASB 1995)</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0" y="1295400"/>
            <a:ext cx="12192000" cy="5562600"/>
          </a:xfrm>
        </p:spPr>
        <p:txBody>
          <a:bodyPr>
            <a:noAutofit/>
          </a:bodyPr>
          <a:lstStyle/>
          <a:p>
            <a:pPr marL="45720" indent="0">
              <a:buNone/>
            </a:pPr>
            <a:r>
              <a:rPr kumimoji="0" lang="en-US" sz="6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9 </a:t>
            </a:r>
            <a:r>
              <a:rPr kumimoji="0" lang="en-US" sz="6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who has saved us and called us with a holy calling,</a:t>
            </a:r>
            <a:r>
              <a:rPr kumimoji="0" lang="en-US" sz="6400" b="1"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not according to our works</a:t>
            </a:r>
            <a:r>
              <a:rPr kumimoji="0" lang="en-US" sz="6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but according to His own purpose and grace which was granted us in Christ Jesus from all eternity, </a:t>
            </a:r>
            <a:endParaRPr lang="en-US" sz="6400" dirty="0">
              <a:latin typeface="Trebuchet MS" panose="020B0603020202020204" pitchFamily="34" charset="0"/>
            </a:endParaRPr>
          </a:p>
        </p:txBody>
      </p:sp>
    </p:spTree>
    <p:extLst>
      <p:ext uri="{BB962C8B-B14F-4D97-AF65-F5344CB8AC3E}">
        <p14:creationId xmlns:p14="http://schemas.microsoft.com/office/powerpoint/2010/main" val="23460020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C48A3C2F-4829-7322-AD7F-756C89F0CB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611668-3B8E-EFF2-CA4E-E0A4E3E8339A}"/>
              </a:ext>
            </a:extLst>
          </p:cNvPr>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Romans 4:4-5 (NASB 1995)</a:t>
            </a:r>
          </a:p>
        </p:txBody>
      </p:sp>
      <p:sp>
        <p:nvSpPr>
          <p:cNvPr id="3" name="Content Placeholder 2">
            <a:extLst>
              <a:ext uri="{FF2B5EF4-FFF2-40B4-BE49-F238E27FC236}">
                <a16:creationId xmlns:a16="http://schemas.microsoft.com/office/drawing/2014/main" id="{C66F33DB-C808-2EE5-5594-D8F15DEBF843}"/>
              </a:ext>
            </a:extLst>
          </p:cNvPr>
          <p:cNvSpPr>
            <a:spLocks noGrp="1"/>
          </p:cNvSpPr>
          <p:nvPr>
            <p:ph sz="quarter" idx="13"/>
          </p:nvPr>
        </p:nvSpPr>
        <p:spPr>
          <a:xfrm>
            <a:off x="0" y="1143000"/>
            <a:ext cx="12192000" cy="5715000"/>
          </a:xfrm>
        </p:spPr>
        <p:txBody>
          <a:bodyPr>
            <a:noAutofit/>
          </a:bodyPr>
          <a:lstStyle/>
          <a:p>
            <a:r>
              <a:rPr lang="en-US" sz="6000" b="1" baseline="30000" dirty="0">
                <a:latin typeface="Trebuchet MS" panose="020B0603020202020204" pitchFamily="34" charset="0"/>
              </a:rPr>
              <a:t>4 </a:t>
            </a:r>
            <a:r>
              <a:rPr lang="en-US" sz="6000" dirty="0">
                <a:latin typeface="Trebuchet MS" panose="020B0603020202020204" pitchFamily="34" charset="0"/>
              </a:rPr>
              <a:t>Now to the one who works, his wage is not credited as a favor, but as what is due.                 </a:t>
            </a:r>
          </a:p>
          <a:p>
            <a:r>
              <a:rPr lang="en-US" sz="6000" b="1" baseline="30000" dirty="0">
                <a:latin typeface="Trebuchet MS" panose="020B0603020202020204" pitchFamily="34" charset="0"/>
              </a:rPr>
              <a:t>5 </a:t>
            </a:r>
            <a:r>
              <a:rPr lang="en-US" sz="6000" dirty="0">
                <a:latin typeface="Trebuchet MS" panose="020B0603020202020204" pitchFamily="34" charset="0"/>
              </a:rPr>
              <a:t>But to the one </a:t>
            </a:r>
            <a:r>
              <a:rPr lang="en-US" sz="6000" b="1" dirty="0">
                <a:latin typeface="Trebuchet MS" panose="020B0603020202020204" pitchFamily="34" charset="0"/>
              </a:rPr>
              <a:t>who does not work,</a:t>
            </a:r>
            <a:r>
              <a:rPr lang="en-US" sz="6000" dirty="0">
                <a:latin typeface="Trebuchet MS" panose="020B0603020202020204" pitchFamily="34" charset="0"/>
              </a:rPr>
              <a:t> but believes in Him who justifies the ungodly, his faith is credited as righteousness, </a:t>
            </a:r>
          </a:p>
        </p:txBody>
      </p:sp>
    </p:spTree>
    <p:extLst>
      <p:ext uri="{BB962C8B-B14F-4D97-AF65-F5344CB8AC3E}">
        <p14:creationId xmlns:p14="http://schemas.microsoft.com/office/powerpoint/2010/main" val="19735281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D24803EF-620D-79EA-AC2A-93521BC0F2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7BA22E-E3BC-DB77-9149-49DFA20057FA}"/>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Jeremiah 1:15-16 (NASB 1995)</a:t>
            </a:r>
          </a:p>
        </p:txBody>
      </p:sp>
      <p:sp>
        <p:nvSpPr>
          <p:cNvPr id="3" name="Content Placeholder 2">
            <a:extLst>
              <a:ext uri="{FF2B5EF4-FFF2-40B4-BE49-F238E27FC236}">
                <a16:creationId xmlns:a16="http://schemas.microsoft.com/office/drawing/2014/main" id="{BC604CB3-4AD5-CB0D-4CD9-9BBFCEC93B49}"/>
              </a:ext>
            </a:extLst>
          </p:cNvPr>
          <p:cNvSpPr>
            <a:spLocks noGrp="1"/>
          </p:cNvSpPr>
          <p:nvPr>
            <p:ph sz="quarter" idx="13"/>
          </p:nvPr>
        </p:nvSpPr>
        <p:spPr>
          <a:xfrm>
            <a:off x="0" y="990600"/>
            <a:ext cx="12192000" cy="5867400"/>
          </a:xfrm>
        </p:spPr>
        <p:txBody>
          <a:bodyPr>
            <a:noAutofit/>
          </a:bodyPr>
          <a:lstStyle/>
          <a:p>
            <a:r>
              <a:rPr lang="en-US" sz="5400" b="1" baseline="30000" dirty="0">
                <a:latin typeface="Trebuchet MS" panose="020B0603020202020204" pitchFamily="34" charset="0"/>
              </a:rPr>
              <a:t>15 </a:t>
            </a:r>
            <a:r>
              <a:rPr lang="en-US" sz="5400" dirty="0">
                <a:latin typeface="Trebuchet MS" panose="020B0603020202020204" pitchFamily="34" charset="0"/>
              </a:rPr>
              <a:t>For, behold, I am calling all the families of the kingdoms of the north,” declares the Lord; “and they will come and they will set each one his throne at the entrance of the gates of Jerusalem, and against all its walls round about and against all the cities of Judah. </a:t>
            </a:r>
          </a:p>
        </p:txBody>
      </p:sp>
    </p:spTree>
    <p:extLst>
      <p:ext uri="{BB962C8B-B14F-4D97-AF65-F5344CB8AC3E}">
        <p14:creationId xmlns:p14="http://schemas.microsoft.com/office/powerpoint/2010/main" val="39584964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CBA4CFEB-3424-C436-E6B2-65A40DE2E6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94741C-807D-72EE-614C-9878A6FDB5F4}"/>
              </a:ext>
            </a:extLst>
          </p:cNvPr>
          <p:cNvSpPr>
            <a:spLocks noGrp="1"/>
          </p:cNvSpPr>
          <p:nvPr>
            <p:ph type="title"/>
          </p:nvPr>
        </p:nvSpPr>
        <p:spPr>
          <a:xfrm>
            <a:off x="0" y="3810"/>
            <a:ext cx="12192000" cy="1215390"/>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Jeremiah 1:15-16 (NASB 1995)</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8052B28-25F1-CB0A-4BB6-592A09BD5CC0}"/>
              </a:ext>
            </a:extLst>
          </p:cNvPr>
          <p:cNvSpPr>
            <a:spLocks noGrp="1"/>
          </p:cNvSpPr>
          <p:nvPr>
            <p:ph sz="quarter" idx="13"/>
          </p:nvPr>
        </p:nvSpPr>
        <p:spPr>
          <a:xfrm>
            <a:off x="0" y="990600"/>
            <a:ext cx="12192000" cy="5867400"/>
          </a:xfrm>
        </p:spPr>
        <p:txBody>
          <a:bodyPr>
            <a:noAutofit/>
          </a:bodyPr>
          <a:lstStyle/>
          <a:p>
            <a:pPr marL="45720" indent="0">
              <a:buNone/>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16 </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I will pronounce My judgments on them concerning all their wickedness, whereby they have forsaken Me and have offered sacrifices to other gods, and worshiped </a:t>
            </a:r>
            <a:r>
              <a:rPr kumimoji="0" lang="en-US" sz="5400" b="1"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the works of their own hands</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a:t>
            </a:r>
            <a:endParaRPr lang="en-US" sz="5400" dirty="0">
              <a:latin typeface="Trebuchet MS" panose="020B0603020202020204" pitchFamily="34" charset="0"/>
            </a:endParaRPr>
          </a:p>
        </p:txBody>
      </p:sp>
    </p:spTree>
    <p:extLst>
      <p:ext uri="{BB962C8B-B14F-4D97-AF65-F5344CB8AC3E}">
        <p14:creationId xmlns:p14="http://schemas.microsoft.com/office/powerpoint/2010/main" val="13432124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9635A6F1-43E9-B065-E5BE-FBC6F6E2E19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824F7E-895D-666F-9CB1-D949EDBFE669}"/>
              </a:ext>
            </a:extLst>
          </p:cNvPr>
          <p:cNvSpPr>
            <a:spLocks noGrp="1"/>
          </p:cNvSpPr>
          <p:nvPr>
            <p:ph sz="quarter" idx="13"/>
          </p:nvPr>
        </p:nvSpPr>
        <p:spPr>
          <a:xfrm>
            <a:off x="0" y="0"/>
            <a:ext cx="12192000" cy="6820930"/>
          </a:xfrm>
        </p:spPr>
        <p:txBody>
          <a:bodyPr anchor="ctr">
            <a:noAutofit/>
          </a:bodyPr>
          <a:lstStyle/>
          <a:p>
            <a:pPr marL="0" indent="0" algn="ctr">
              <a:lnSpc>
                <a:spcPct val="80000"/>
              </a:lnSpc>
              <a:buClr>
                <a:srgbClr val="C00000"/>
              </a:buClr>
              <a:buNone/>
            </a:pPr>
            <a:r>
              <a:rPr lang="en-US" sz="11500" b="1" i="1" u="sng" dirty="0">
                <a:solidFill>
                  <a:schemeClr val="accent2">
                    <a:lumMod val="50000"/>
                  </a:schemeClr>
                </a:solidFill>
                <a:effectLst>
                  <a:outerShdw blurRad="38100" dist="38100" dir="2700000" algn="tl">
                    <a:srgbClr val="000000">
                      <a:alpha val="43137"/>
                    </a:srgbClr>
                  </a:outerShdw>
                </a:effectLst>
                <a:latin typeface="Trebuchet MS" panose="020B0603020202020204" pitchFamily="34" charset="0"/>
              </a:rPr>
              <a:t>Works of Faith</a:t>
            </a:r>
          </a:p>
        </p:txBody>
      </p:sp>
    </p:spTree>
    <p:extLst>
      <p:ext uri="{BB962C8B-B14F-4D97-AF65-F5344CB8AC3E}">
        <p14:creationId xmlns:p14="http://schemas.microsoft.com/office/powerpoint/2010/main" val="2271976872"/>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4C04944-6D0C-1472-D81B-4A5DA73FFE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02E9B-7078-B6A7-E5F6-3ECC71C76D87}"/>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Philippians 2:12-13 (NASB 1995)</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999ACE4-A0B8-4F8C-33B6-E2D1F339F055}"/>
              </a:ext>
            </a:extLst>
          </p:cNvPr>
          <p:cNvSpPr>
            <a:spLocks noGrp="1"/>
          </p:cNvSpPr>
          <p:nvPr>
            <p:ph sz="quarter" idx="13"/>
          </p:nvPr>
        </p:nvSpPr>
        <p:spPr>
          <a:xfrm>
            <a:off x="0" y="902202"/>
            <a:ext cx="12192000" cy="5955799"/>
          </a:xfrm>
        </p:spPr>
        <p:txBody>
          <a:bodyPr>
            <a:noAutofit/>
          </a:bodyPr>
          <a:lstStyle/>
          <a:p>
            <a:r>
              <a:rPr lang="en-US" sz="5400" b="1" baseline="30000" dirty="0">
                <a:latin typeface="Trebuchet MS" panose="020B0603020202020204" pitchFamily="34" charset="0"/>
              </a:rPr>
              <a:t>12 </a:t>
            </a:r>
            <a:r>
              <a:rPr lang="en-US" sz="5400" dirty="0">
                <a:latin typeface="Trebuchet MS" panose="020B0603020202020204" pitchFamily="34" charset="0"/>
              </a:rPr>
              <a:t>So then, my beloved, just as you have always obeyed, not as in my presence only, but now much more in my absence,</a:t>
            </a:r>
            <a:r>
              <a:rPr lang="en-US" sz="5400" b="1" dirty="0">
                <a:latin typeface="Trebuchet MS" panose="020B0603020202020204" pitchFamily="34" charset="0"/>
              </a:rPr>
              <a:t> work out your salvation </a:t>
            </a:r>
            <a:r>
              <a:rPr lang="en-US" sz="5400" dirty="0">
                <a:latin typeface="Trebuchet MS" panose="020B0603020202020204" pitchFamily="34" charset="0"/>
              </a:rPr>
              <a:t>with fear and trembling; </a:t>
            </a:r>
          </a:p>
          <a:p>
            <a:r>
              <a:rPr lang="en-US" sz="5400" b="1" baseline="30000" dirty="0">
                <a:latin typeface="Trebuchet MS" panose="020B0603020202020204" pitchFamily="34" charset="0"/>
              </a:rPr>
              <a:t>13 </a:t>
            </a:r>
            <a:r>
              <a:rPr lang="en-US" sz="5400" dirty="0">
                <a:latin typeface="Trebuchet MS" panose="020B0603020202020204" pitchFamily="34" charset="0"/>
              </a:rPr>
              <a:t>for it is God who is at work in you, both to will and to work for </a:t>
            </a:r>
            <a:r>
              <a:rPr lang="en-US" sz="5400" i="1" dirty="0">
                <a:latin typeface="Trebuchet MS" panose="020B0603020202020204" pitchFamily="34" charset="0"/>
              </a:rPr>
              <a:t>His</a:t>
            </a:r>
            <a:r>
              <a:rPr lang="en-US" sz="5400" dirty="0">
                <a:latin typeface="Trebuchet MS" panose="020B0603020202020204" pitchFamily="34" charset="0"/>
              </a:rPr>
              <a:t> good pleasure.</a:t>
            </a:r>
          </a:p>
        </p:txBody>
      </p:sp>
    </p:spTree>
    <p:extLst>
      <p:ext uri="{BB962C8B-B14F-4D97-AF65-F5344CB8AC3E}">
        <p14:creationId xmlns:p14="http://schemas.microsoft.com/office/powerpoint/2010/main" val="2573810386"/>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E1A28A1-D88C-7749-EF61-397644F5916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66532B-1E01-F6F3-8E46-D511D9BB7611}"/>
              </a:ext>
            </a:extLst>
          </p:cNvPr>
          <p:cNvSpPr>
            <a:spLocks noGrp="1"/>
          </p:cNvSpPr>
          <p:nvPr>
            <p:ph sz="quarter" idx="13"/>
          </p:nvPr>
        </p:nvSpPr>
        <p:spPr>
          <a:xfrm>
            <a:off x="0" y="0"/>
            <a:ext cx="12192000" cy="6858000"/>
          </a:xfrm>
        </p:spPr>
        <p:txBody>
          <a:bodyPr>
            <a:noAutofit/>
          </a:bodyPr>
          <a:lstStyle/>
          <a:p>
            <a:pPr marL="0" marR="0">
              <a:lnSpc>
                <a:spcPct val="115000"/>
              </a:lnSpc>
              <a:spcAft>
                <a:spcPts val="800"/>
              </a:spcAft>
              <a:buNone/>
            </a:pPr>
            <a:r>
              <a:rPr lang="en-US" sz="6900" i="1" kern="100" dirty="0">
                <a:effectLst/>
                <a:latin typeface="Calibri" panose="020F0502020204030204" pitchFamily="34" charset="0"/>
                <a:ea typeface="Aptos" panose="020B0004020202020204" pitchFamily="34" charset="0"/>
                <a:cs typeface="Times New Roman" panose="02020603050405020304" pitchFamily="18" charset="0"/>
              </a:rPr>
              <a:t>Work – </a:t>
            </a:r>
            <a:r>
              <a:rPr lang="en-US" sz="6900" b="1" i="1" kern="100" dirty="0" err="1">
                <a:effectLst/>
                <a:latin typeface="Calibri" panose="020F0502020204030204" pitchFamily="34" charset="0"/>
                <a:ea typeface="Aptos" panose="020B0004020202020204" pitchFamily="34" charset="0"/>
                <a:cs typeface="Times New Roman" panose="02020603050405020304" pitchFamily="18" charset="0"/>
              </a:rPr>
              <a:t>katergazomai</a:t>
            </a:r>
            <a:r>
              <a:rPr lang="en-US" sz="6900" i="1" kern="100" dirty="0">
                <a:effectLst/>
                <a:latin typeface="Calibri" panose="020F0502020204030204" pitchFamily="34" charset="0"/>
                <a:ea typeface="Aptos" panose="020B0004020202020204" pitchFamily="34" charset="0"/>
                <a:cs typeface="Times New Roman" panose="02020603050405020304" pitchFamily="18" charset="0"/>
              </a:rPr>
              <a:t>                       (kat-er-gad-</a:t>
            </a:r>
            <a:r>
              <a:rPr lang="en-US" sz="6900" i="1" kern="100" dirty="0" err="1">
                <a:effectLst/>
                <a:latin typeface="Calibri" panose="020F0502020204030204" pitchFamily="34" charset="0"/>
                <a:ea typeface="Aptos" panose="020B0004020202020204" pitchFamily="34" charset="0"/>
                <a:cs typeface="Times New Roman" panose="02020603050405020304" pitchFamily="18" charset="0"/>
              </a:rPr>
              <a:t>zom</a:t>
            </a:r>
            <a:r>
              <a:rPr lang="en-US" sz="6900" i="1" kern="100" dirty="0">
                <a:effectLst/>
                <a:latin typeface="Calibri" panose="020F0502020204030204" pitchFamily="34" charset="0"/>
                <a:ea typeface="Aptos" panose="020B0004020202020204" pitchFamily="34" charset="0"/>
                <a:cs typeface="Times New Roman" panose="02020603050405020304" pitchFamily="18" charset="0"/>
              </a:rPr>
              <a:t>-</a:t>
            </a:r>
            <a:r>
              <a:rPr lang="en-US" sz="6900" i="1" kern="100" dirty="0" err="1">
                <a:effectLst/>
                <a:latin typeface="Calibri" panose="020F0502020204030204" pitchFamily="34" charset="0"/>
                <a:ea typeface="Aptos" panose="020B0004020202020204" pitchFamily="34" charset="0"/>
                <a:cs typeface="Times New Roman" panose="02020603050405020304" pitchFamily="18" charset="0"/>
              </a:rPr>
              <a:t>ahee</a:t>
            </a:r>
            <a:r>
              <a:rPr lang="en-US" sz="6900" i="1" kern="100" dirty="0">
                <a:effectLst/>
                <a:latin typeface="Calibri" panose="020F0502020204030204" pitchFamily="34" charset="0"/>
                <a:ea typeface="Aptos" panose="020B0004020202020204" pitchFamily="34" charset="0"/>
                <a:cs typeface="Times New Roman" panose="02020603050405020304" pitchFamily="18" charset="0"/>
              </a:rPr>
              <a:t>) </a:t>
            </a:r>
          </a:p>
          <a:p>
            <a:pPr marL="0" marR="0">
              <a:lnSpc>
                <a:spcPct val="115000"/>
              </a:lnSpc>
              <a:spcAft>
                <a:spcPts val="800"/>
              </a:spcAft>
              <a:buNone/>
            </a:pPr>
            <a:r>
              <a:rPr lang="en-US" sz="6900" i="1" kern="100" dirty="0">
                <a:effectLst/>
                <a:latin typeface="Calibri" panose="020F0502020204030204" pitchFamily="34" charset="0"/>
                <a:ea typeface="Aptos" panose="020B0004020202020204" pitchFamily="34" charset="0"/>
                <a:cs typeface="Times New Roman" panose="02020603050405020304" pitchFamily="18" charset="0"/>
              </a:rPr>
              <a:t>– do work fully</a:t>
            </a:r>
          </a:p>
          <a:p>
            <a:pPr marL="0" marR="0">
              <a:lnSpc>
                <a:spcPct val="115000"/>
              </a:lnSpc>
              <a:spcAft>
                <a:spcPts val="800"/>
              </a:spcAft>
              <a:buNone/>
            </a:pPr>
            <a:r>
              <a:rPr lang="en-US" sz="6900" i="1" kern="100" dirty="0">
                <a:effectLst/>
                <a:latin typeface="Calibri" panose="020F0502020204030204" pitchFamily="34" charset="0"/>
                <a:ea typeface="Aptos" panose="020B0004020202020204" pitchFamily="34" charset="0"/>
                <a:cs typeface="Times New Roman" panose="02020603050405020304" pitchFamily="18" charset="0"/>
              </a:rPr>
              <a:t>– accomplish</a:t>
            </a:r>
          </a:p>
          <a:p>
            <a:pPr marL="0" marR="0">
              <a:lnSpc>
                <a:spcPct val="115000"/>
              </a:lnSpc>
              <a:spcAft>
                <a:spcPts val="800"/>
              </a:spcAft>
              <a:buNone/>
            </a:pPr>
            <a:r>
              <a:rPr lang="en-US" sz="6900" i="1" kern="100" dirty="0">
                <a:effectLst/>
                <a:latin typeface="Calibri" panose="020F0502020204030204" pitchFamily="34" charset="0"/>
                <a:ea typeface="Aptos" panose="020B0004020202020204" pitchFamily="34" charset="0"/>
                <a:cs typeface="Times New Roman" panose="02020603050405020304" pitchFamily="18" charset="0"/>
              </a:rPr>
              <a:t>– to finish, fashion work</a:t>
            </a:r>
            <a:endParaRPr lang="en-US" sz="69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48809007"/>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D7917AF8-EBAD-6631-EE68-D0AD65CFF1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A08811-05EA-0D0E-B3C3-884756E55D3A}"/>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Colossians 3:23-24 (NASB 1995)</a:t>
            </a:r>
          </a:p>
        </p:txBody>
      </p:sp>
      <p:sp>
        <p:nvSpPr>
          <p:cNvPr id="3" name="Content Placeholder 2">
            <a:extLst>
              <a:ext uri="{FF2B5EF4-FFF2-40B4-BE49-F238E27FC236}">
                <a16:creationId xmlns:a16="http://schemas.microsoft.com/office/drawing/2014/main" id="{E1EA023E-C4C7-5717-98DC-8A79B6C9D4EC}"/>
              </a:ext>
            </a:extLst>
          </p:cNvPr>
          <p:cNvSpPr>
            <a:spLocks noGrp="1"/>
          </p:cNvSpPr>
          <p:nvPr>
            <p:ph sz="quarter" idx="13"/>
          </p:nvPr>
        </p:nvSpPr>
        <p:spPr>
          <a:xfrm>
            <a:off x="0" y="990600"/>
            <a:ext cx="12192000" cy="5867400"/>
          </a:xfrm>
        </p:spPr>
        <p:txBody>
          <a:bodyPr>
            <a:noAutofit/>
          </a:bodyPr>
          <a:lstStyle/>
          <a:p>
            <a:r>
              <a:rPr lang="en-US" sz="6000" b="1" baseline="30000" dirty="0">
                <a:latin typeface="Trebuchet MS" panose="020B0603020202020204" pitchFamily="34" charset="0"/>
              </a:rPr>
              <a:t>23 </a:t>
            </a:r>
            <a:r>
              <a:rPr lang="en-US" sz="6000" dirty="0">
                <a:latin typeface="Trebuchet MS" panose="020B0603020202020204" pitchFamily="34" charset="0"/>
              </a:rPr>
              <a:t>Whatever you do, do your</a:t>
            </a:r>
            <a:r>
              <a:rPr lang="en-US" sz="6000" b="1" dirty="0">
                <a:latin typeface="Trebuchet MS" panose="020B0603020202020204" pitchFamily="34" charset="0"/>
              </a:rPr>
              <a:t> work heartily</a:t>
            </a:r>
            <a:r>
              <a:rPr lang="en-US" sz="6000" dirty="0">
                <a:latin typeface="Trebuchet MS" panose="020B0603020202020204" pitchFamily="34" charset="0"/>
              </a:rPr>
              <a:t>, as for the Lord rather than for men, </a:t>
            </a:r>
          </a:p>
          <a:p>
            <a:r>
              <a:rPr lang="en-US" sz="6000" b="1" baseline="30000" dirty="0">
                <a:latin typeface="Trebuchet MS" panose="020B0603020202020204" pitchFamily="34" charset="0"/>
              </a:rPr>
              <a:t>24 </a:t>
            </a:r>
            <a:r>
              <a:rPr lang="en-US" sz="6000" dirty="0">
                <a:latin typeface="Trebuchet MS" panose="020B0603020202020204" pitchFamily="34" charset="0"/>
              </a:rPr>
              <a:t>knowing that from the Lord you will receive the reward of the inheritance. It is the Lord Christ whom you serve. </a:t>
            </a:r>
          </a:p>
        </p:txBody>
      </p:sp>
    </p:spTree>
    <p:extLst>
      <p:ext uri="{BB962C8B-B14F-4D97-AF65-F5344CB8AC3E}">
        <p14:creationId xmlns:p14="http://schemas.microsoft.com/office/powerpoint/2010/main" val="445067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62854D5A-CDBB-FE3B-6585-A0B642B0D4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C50CE7-FA14-0D21-2EA4-1E21B53AB88F}"/>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James 2:14-26 (NASB 1995)</a:t>
            </a:r>
          </a:p>
        </p:txBody>
      </p:sp>
      <p:sp>
        <p:nvSpPr>
          <p:cNvPr id="3" name="Content Placeholder 2">
            <a:extLst>
              <a:ext uri="{FF2B5EF4-FFF2-40B4-BE49-F238E27FC236}">
                <a16:creationId xmlns:a16="http://schemas.microsoft.com/office/drawing/2014/main" id="{760CAAC7-B96D-5A34-2E80-FF306DEA9535}"/>
              </a:ext>
            </a:extLst>
          </p:cNvPr>
          <p:cNvSpPr>
            <a:spLocks noGrp="1"/>
          </p:cNvSpPr>
          <p:nvPr>
            <p:ph sz="quarter" idx="13"/>
          </p:nvPr>
        </p:nvSpPr>
        <p:spPr>
          <a:xfrm>
            <a:off x="0" y="990600"/>
            <a:ext cx="12192000" cy="5867400"/>
          </a:xfrm>
        </p:spPr>
        <p:txBody>
          <a:bodyPr>
            <a:noAutofit/>
          </a:bodyPr>
          <a:lstStyle/>
          <a:p>
            <a:r>
              <a:rPr lang="en-US" sz="6000" b="1" baseline="30000" dirty="0">
                <a:latin typeface="Trebuchet MS" panose="020B0603020202020204" pitchFamily="34" charset="0"/>
              </a:rPr>
              <a:t>14 </a:t>
            </a:r>
            <a:r>
              <a:rPr lang="en-US" sz="6000" dirty="0">
                <a:latin typeface="Trebuchet MS" panose="020B0603020202020204" pitchFamily="34" charset="0"/>
              </a:rPr>
              <a:t>What use is it, my brethren, if someone says he has faith but he has no works? Can that faith save him? </a:t>
            </a:r>
          </a:p>
          <a:p>
            <a:r>
              <a:rPr lang="en-US" sz="6000" b="1" baseline="30000" dirty="0">
                <a:latin typeface="Trebuchet MS" panose="020B0603020202020204" pitchFamily="34" charset="0"/>
              </a:rPr>
              <a:t>15 </a:t>
            </a:r>
            <a:r>
              <a:rPr lang="en-US" sz="6000" dirty="0">
                <a:latin typeface="Trebuchet MS" panose="020B0603020202020204" pitchFamily="34" charset="0"/>
              </a:rPr>
              <a:t>If a brother or sister is without clothing and in need of daily food, </a:t>
            </a:r>
          </a:p>
        </p:txBody>
      </p:sp>
    </p:spTree>
    <p:extLst>
      <p:ext uri="{BB962C8B-B14F-4D97-AF65-F5344CB8AC3E}">
        <p14:creationId xmlns:p14="http://schemas.microsoft.com/office/powerpoint/2010/main" val="31791608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79C2B9A-5B87-C82D-1B90-2C6540612B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E97446-9F2D-4825-C878-C5BFFF1B2C74}"/>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James 2:14-26 (NASB 1995)</a:t>
            </a:r>
          </a:p>
        </p:txBody>
      </p:sp>
      <p:sp>
        <p:nvSpPr>
          <p:cNvPr id="3" name="Content Placeholder 2">
            <a:extLst>
              <a:ext uri="{FF2B5EF4-FFF2-40B4-BE49-F238E27FC236}">
                <a16:creationId xmlns:a16="http://schemas.microsoft.com/office/drawing/2014/main" id="{D0F7AC07-00A2-369A-4071-8ABA02F9B562}"/>
              </a:ext>
            </a:extLst>
          </p:cNvPr>
          <p:cNvSpPr>
            <a:spLocks noGrp="1"/>
          </p:cNvSpPr>
          <p:nvPr>
            <p:ph sz="quarter" idx="13"/>
          </p:nvPr>
        </p:nvSpPr>
        <p:spPr>
          <a:xfrm>
            <a:off x="0" y="990600"/>
            <a:ext cx="12192000" cy="5867400"/>
          </a:xfrm>
        </p:spPr>
        <p:txBody>
          <a:bodyPr>
            <a:noAutofit/>
          </a:bodyPr>
          <a:lstStyle/>
          <a:p>
            <a:r>
              <a:rPr lang="en-US" sz="6000" b="1" baseline="30000" dirty="0">
                <a:solidFill>
                  <a:prstClr val="black">
                    <a:lumMod val="85000"/>
                    <a:lumOff val="15000"/>
                  </a:prstClr>
                </a:solidFill>
                <a:latin typeface="Trebuchet MS" panose="020B0603020202020204" pitchFamily="34" charset="0"/>
              </a:rPr>
              <a:t>16 </a:t>
            </a:r>
            <a:r>
              <a:rPr lang="en-US" sz="6000" dirty="0">
                <a:solidFill>
                  <a:prstClr val="black">
                    <a:lumMod val="85000"/>
                    <a:lumOff val="15000"/>
                  </a:prstClr>
                </a:solidFill>
                <a:latin typeface="Trebuchet MS" panose="020B0603020202020204" pitchFamily="34" charset="0"/>
              </a:rPr>
              <a:t>and one of you says to them, “Go in peace, be warmed and be filled,” and yet you do not give them what is necessary for their body, what use is that? </a:t>
            </a:r>
            <a:endParaRPr lang="en-US" sz="6000" dirty="0">
              <a:latin typeface="Trebuchet MS" panose="020B0603020202020204" pitchFamily="34" charset="0"/>
            </a:endParaRPr>
          </a:p>
        </p:txBody>
      </p:sp>
    </p:spTree>
    <p:extLst>
      <p:ext uri="{BB962C8B-B14F-4D97-AF65-F5344CB8AC3E}">
        <p14:creationId xmlns:p14="http://schemas.microsoft.com/office/powerpoint/2010/main" val="10296909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3E1E1CFA-58E8-9203-C1B2-B5D7F8D4BA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6831EE-ECE2-C7B7-7668-86B1565AD164}"/>
              </a:ext>
            </a:extLst>
          </p:cNvPr>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Hebrews 11:6 (NASB 1995)</a:t>
            </a:r>
          </a:p>
        </p:txBody>
      </p:sp>
      <p:sp>
        <p:nvSpPr>
          <p:cNvPr id="3" name="Content Placeholder 2">
            <a:extLst>
              <a:ext uri="{FF2B5EF4-FFF2-40B4-BE49-F238E27FC236}">
                <a16:creationId xmlns:a16="http://schemas.microsoft.com/office/drawing/2014/main" id="{A45A0B87-1152-C600-3B7A-BCED3867017B}"/>
              </a:ext>
            </a:extLst>
          </p:cNvPr>
          <p:cNvSpPr>
            <a:spLocks noGrp="1"/>
          </p:cNvSpPr>
          <p:nvPr>
            <p:ph sz="quarter" idx="13"/>
          </p:nvPr>
        </p:nvSpPr>
        <p:spPr>
          <a:xfrm>
            <a:off x="0" y="1219200"/>
            <a:ext cx="12192000" cy="5638800"/>
          </a:xfrm>
        </p:spPr>
        <p:txBody>
          <a:bodyPr>
            <a:noAutofit/>
          </a:bodyPr>
          <a:lstStyle/>
          <a:p>
            <a:pPr marL="0" indent="0">
              <a:buNone/>
            </a:pPr>
            <a:r>
              <a:rPr lang="en-US" sz="7200" dirty="0">
                <a:latin typeface="Trebuchet MS" panose="020B0603020202020204" pitchFamily="34" charset="0"/>
              </a:rPr>
              <a:t>And without faith it is impossible to please Him, for he who comes to God must believe that He is and that He is a rewarder of those who seek Him.</a:t>
            </a:r>
          </a:p>
        </p:txBody>
      </p:sp>
    </p:spTree>
    <p:extLst>
      <p:ext uri="{BB962C8B-B14F-4D97-AF65-F5344CB8AC3E}">
        <p14:creationId xmlns:p14="http://schemas.microsoft.com/office/powerpoint/2010/main" val="2358949494"/>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80120B4-2724-FDAF-AB33-8100D1AC8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0EC0E6-C4A0-6210-707E-A947A9FC868E}"/>
              </a:ext>
            </a:extLst>
          </p:cNvPr>
          <p:cNvSpPr>
            <a:spLocks noGrp="1"/>
          </p:cNvSpPr>
          <p:nvPr>
            <p:ph type="title"/>
          </p:nvPr>
        </p:nvSpPr>
        <p:spPr>
          <a:xfrm>
            <a:off x="0" y="3810"/>
            <a:ext cx="12192000" cy="1215390"/>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James 2:14-26 (NASB 1995)</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0EA10B9-9399-5ABB-E4DC-3027D4D3A8F3}"/>
              </a:ext>
            </a:extLst>
          </p:cNvPr>
          <p:cNvSpPr>
            <a:spLocks noGrp="1"/>
          </p:cNvSpPr>
          <p:nvPr>
            <p:ph sz="quarter" idx="13"/>
          </p:nvPr>
        </p:nvSpPr>
        <p:spPr>
          <a:xfrm>
            <a:off x="0" y="1066800"/>
            <a:ext cx="12192000" cy="5791200"/>
          </a:xfrm>
        </p:spPr>
        <p:txBody>
          <a:bodyPr>
            <a:noAutofit/>
          </a:body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17 </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Even so </a:t>
            </a:r>
            <a:r>
              <a:rPr kumimoji="0" lang="en-US" sz="6000" b="1"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faith, if it has no works, is dead</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a:t>
            </a:r>
            <a:r>
              <a:rPr kumimoji="0" lang="en-US" sz="6000" b="0" i="1"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being</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by itself. </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18 </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But someone may </a:t>
            </a:r>
            <a:r>
              <a:rPr kumimoji="0" lang="en-US" sz="6000" b="0" i="1"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well</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say, “You have faith and I have works; </a:t>
            </a:r>
            <a:endParaRPr lang="en-US" sz="6000" dirty="0"/>
          </a:p>
        </p:txBody>
      </p:sp>
    </p:spTree>
    <p:extLst>
      <p:ext uri="{BB962C8B-B14F-4D97-AF65-F5344CB8AC3E}">
        <p14:creationId xmlns:p14="http://schemas.microsoft.com/office/powerpoint/2010/main" val="3797974859"/>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2A588A09-9443-D680-6011-5F8D016A9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539CD-4D51-19EB-5A2C-3F4B5C840B21}"/>
              </a:ext>
            </a:extLst>
          </p:cNvPr>
          <p:cNvSpPr>
            <a:spLocks noGrp="1"/>
          </p:cNvSpPr>
          <p:nvPr>
            <p:ph type="title"/>
          </p:nvPr>
        </p:nvSpPr>
        <p:spPr>
          <a:xfrm>
            <a:off x="0" y="-8390"/>
            <a:ext cx="12192000" cy="1075189"/>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James 2:14-26 (NASB 1995)</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E7AF04B-063A-2AEE-ACFB-A411CFBA28FC}"/>
              </a:ext>
            </a:extLst>
          </p:cNvPr>
          <p:cNvSpPr>
            <a:spLocks noGrp="1"/>
          </p:cNvSpPr>
          <p:nvPr>
            <p:ph sz="quarter" idx="13"/>
          </p:nvPr>
        </p:nvSpPr>
        <p:spPr>
          <a:xfrm>
            <a:off x="0" y="914400"/>
            <a:ext cx="12192000" cy="5943601"/>
          </a:xfrm>
        </p:spPr>
        <p:txBody>
          <a:bodyPr>
            <a:noAutofit/>
          </a:body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show me your faith without the works, and </a:t>
            </a:r>
            <a:r>
              <a:rPr kumimoji="0" lang="en-US" sz="6000" b="1"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I will show you my faith by my works</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19 </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You believe that God is one. You do well; the demons also believe, and shudder. </a:t>
            </a:r>
          </a:p>
        </p:txBody>
      </p:sp>
    </p:spTree>
    <p:extLst>
      <p:ext uri="{BB962C8B-B14F-4D97-AF65-F5344CB8AC3E}">
        <p14:creationId xmlns:p14="http://schemas.microsoft.com/office/powerpoint/2010/main" val="370950556"/>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FDF5EF63-4146-6A21-FE8B-85A00FC3E7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8B8793-3342-2833-70F0-07322A139B2B}"/>
              </a:ext>
            </a:extLst>
          </p:cNvPr>
          <p:cNvSpPr>
            <a:spLocks noGrp="1"/>
          </p:cNvSpPr>
          <p:nvPr>
            <p:ph type="title"/>
          </p:nvPr>
        </p:nvSpPr>
        <p:spPr>
          <a:xfrm>
            <a:off x="0" y="3810"/>
            <a:ext cx="12192000" cy="1139190"/>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James 2:14-26 (NASB 1995)</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B9B7A1B-A303-4263-A087-3F7C0DD6ED58}"/>
              </a:ext>
            </a:extLst>
          </p:cNvPr>
          <p:cNvSpPr>
            <a:spLocks noGrp="1"/>
          </p:cNvSpPr>
          <p:nvPr>
            <p:ph sz="quarter" idx="13"/>
          </p:nvPr>
        </p:nvSpPr>
        <p:spPr>
          <a:xfrm>
            <a:off x="0" y="990600"/>
            <a:ext cx="12192000" cy="5867400"/>
          </a:xfrm>
        </p:spPr>
        <p:txBody>
          <a:bodyPr>
            <a:noAutofit/>
          </a:bodyPr>
          <a:lstStyle/>
          <a:p>
            <a:pPr marL="45720" indent="0">
              <a:buNone/>
            </a:pP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20 </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But are you willing to recognize, you foolish fellow, that </a:t>
            </a:r>
            <a:r>
              <a:rPr kumimoji="0" lang="en-US" sz="6000" b="1"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faith without works is useless?</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a:t>
            </a:r>
            <a:endParaRPr lang="en-US" sz="6000" dirty="0">
              <a:latin typeface="Trebuchet MS" panose="020B0603020202020204" pitchFamily="34" charset="0"/>
            </a:endParaRPr>
          </a:p>
        </p:txBody>
      </p:sp>
    </p:spTree>
    <p:extLst>
      <p:ext uri="{BB962C8B-B14F-4D97-AF65-F5344CB8AC3E}">
        <p14:creationId xmlns:p14="http://schemas.microsoft.com/office/powerpoint/2010/main" val="1210210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4B37DADE-45CB-1AB3-72EF-7831C9798B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60277-29D6-01C1-3590-9A13053CFE43}"/>
              </a:ext>
            </a:extLst>
          </p:cNvPr>
          <p:cNvSpPr>
            <a:spLocks noGrp="1"/>
          </p:cNvSpPr>
          <p:nvPr>
            <p:ph type="title"/>
          </p:nvPr>
        </p:nvSpPr>
        <p:spPr>
          <a:xfrm>
            <a:off x="0" y="3810"/>
            <a:ext cx="12192000" cy="1139190"/>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James 2:14-26 (NASB 1995)</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44EBEF1-7221-3CC5-D0DC-5104A76E55EE}"/>
              </a:ext>
            </a:extLst>
          </p:cNvPr>
          <p:cNvSpPr>
            <a:spLocks noGrp="1"/>
          </p:cNvSpPr>
          <p:nvPr>
            <p:ph sz="quarter" idx="13"/>
          </p:nvPr>
        </p:nvSpPr>
        <p:spPr>
          <a:xfrm>
            <a:off x="0" y="990600"/>
            <a:ext cx="12192000" cy="5867400"/>
          </a:xfrm>
        </p:spPr>
        <p:txBody>
          <a:bodyPr>
            <a:noAutofit/>
          </a:bodyPr>
          <a:lstStyle/>
          <a:p>
            <a:pPr marL="45720" indent="0">
              <a:buNone/>
            </a:pP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21 </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Was not Abraham our father justified by works when he offered up Isaac his son on the altar?            </a:t>
            </a:r>
          </a:p>
          <a:p>
            <a:pPr marL="45720" indent="0">
              <a:buNone/>
            </a:pPr>
            <a:r>
              <a:rPr lang="en-US" sz="6000" b="1" baseline="30000" dirty="0">
                <a:solidFill>
                  <a:prstClr val="black">
                    <a:lumMod val="85000"/>
                    <a:lumOff val="15000"/>
                  </a:prstClr>
                </a:solidFill>
                <a:latin typeface="Trebuchet MS" panose="020B0603020202020204" pitchFamily="34" charset="0"/>
              </a:rPr>
              <a:t>22 </a:t>
            </a:r>
            <a:r>
              <a:rPr lang="en-US" sz="6000" dirty="0">
                <a:solidFill>
                  <a:prstClr val="black">
                    <a:lumMod val="85000"/>
                    <a:lumOff val="15000"/>
                  </a:prstClr>
                </a:solidFill>
                <a:latin typeface="Trebuchet MS" panose="020B0603020202020204" pitchFamily="34" charset="0"/>
              </a:rPr>
              <a:t>You see that</a:t>
            </a:r>
            <a:r>
              <a:rPr lang="en-US" sz="6000" b="1" dirty="0">
                <a:solidFill>
                  <a:prstClr val="black">
                    <a:lumMod val="85000"/>
                    <a:lumOff val="15000"/>
                  </a:prstClr>
                </a:solidFill>
                <a:latin typeface="Trebuchet MS" panose="020B0603020202020204" pitchFamily="34" charset="0"/>
              </a:rPr>
              <a:t> faith was working with his works</a:t>
            </a:r>
            <a:r>
              <a:rPr lang="en-US" sz="6000" dirty="0">
                <a:solidFill>
                  <a:prstClr val="black">
                    <a:lumMod val="85000"/>
                    <a:lumOff val="15000"/>
                  </a:prstClr>
                </a:solidFill>
                <a:latin typeface="Trebuchet MS" panose="020B0603020202020204" pitchFamily="34" charset="0"/>
              </a:rPr>
              <a:t>, and as a result of the works, faith was perfected; </a:t>
            </a:r>
            <a:endParaRPr lang="en-US" sz="6000" dirty="0">
              <a:latin typeface="Trebuchet MS" panose="020B0603020202020204" pitchFamily="34" charset="0"/>
            </a:endParaRPr>
          </a:p>
        </p:txBody>
      </p:sp>
    </p:spTree>
    <p:extLst>
      <p:ext uri="{BB962C8B-B14F-4D97-AF65-F5344CB8AC3E}">
        <p14:creationId xmlns:p14="http://schemas.microsoft.com/office/powerpoint/2010/main" val="12702689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30B60A0E-7F3E-89DF-897C-572C4AD7EA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2CAB82-833D-95EC-9D5C-12DF3E51A7F5}"/>
              </a:ext>
            </a:extLst>
          </p:cNvPr>
          <p:cNvSpPr>
            <a:spLocks noGrp="1"/>
          </p:cNvSpPr>
          <p:nvPr>
            <p:ph type="title"/>
          </p:nvPr>
        </p:nvSpPr>
        <p:spPr>
          <a:xfrm>
            <a:off x="0" y="3810"/>
            <a:ext cx="12192000" cy="1215390"/>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James 2:14-26 (NASB 1995)</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D771282-D359-294A-E0B4-DC854D405A05}"/>
              </a:ext>
            </a:extLst>
          </p:cNvPr>
          <p:cNvSpPr>
            <a:spLocks noGrp="1"/>
          </p:cNvSpPr>
          <p:nvPr>
            <p:ph sz="quarter" idx="13"/>
          </p:nvPr>
        </p:nvSpPr>
        <p:spPr>
          <a:xfrm>
            <a:off x="0" y="990600"/>
            <a:ext cx="12192000" cy="5867400"/>
          </a:xfrm>
        </p:spPr>
        <p:txBody>
          <a:bodyPr>
            <a:noAutofit/>
          </a:bodyPr>
          <a:lstStyle/>
          <a:p>
            <a:pPr marL="45720" indent="0">
              <a:buNone/>
            </a:pP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23 </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and the Scripture was fulfilled which says, “And Abraham believed God, and it was reckoned to him as righteousness,” and he was called the friend of God. </a:t>
            </a:r>
            <a:endParaRPr lang="en-US" sz="6000" dirty="0">
              <a:latin typeface="Trebuchet MS" panose="020B0603020202020204" pitchFamily="34" charset="0"/>
            </a:endParaRPr>
          </a:p>
        </p:txBody>
      </p:sp>
    </p:spTree>
    <p:extLst>
      <p:ext uri="{BB962C8B-B14F-4D97-AF65-F5344CB8AC3E}">
        <p14:creationId xmlns:p14="http://schemas.microsoft.com/office/powerpoint/2010/main" val="26797116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08697376-ED09-F542-F202-2F963DE67B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52B81-5941-2E21-FB52-91F28103E656}"/>
              </a:ext>
            </a:extLst>
          </p:cNvPr>
          <p:cNvSpPr>
            <a:spLocks noGrp="1"/>
          </p:cNvSpPr>
          <p:nvPr>
            <p:ph type="title"/>
          </p:nvPr>
        </p:nvSpPr>
        <p:spPr>
          <a:xfrm>
            <a:off x="0" y="-8389"/>
            <a:ext cx="12192000" cy="910590"/>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James 2:14-26 (NASB 1995)</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F78CC78-A8FB-E19A-2EA0-3E49B597D1FB}"/>
              </a:ext>
            </a:extLst>
          </p:cNvPr>
          <p:cNvSpPr>
            <a:spLocks noGrp="1"/>
          </p:cNvSpPr>
          <p:nvPr>
            <p:ph sz="quarter" idx="13"/>
          </p:nvPr>
        </p:nvSpPr>
        <p:spPr>
          <a:xfrm>
            <a:off x="0" y="902202"/>
            <a:ext cx="12192000" cy="5955799"/>
          </a:xfrm>
        </p:spPr>
        <p:txBody>
          <a:bodyPr>
            <a:noAutofit/>
          </a:bodyPr>
          <a:lstStyle/>
          <a:p>
            <a:pPr marL="45720" indent="0">
              <a:buNone/>
            </a:pP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24 </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You see that a man is</a:t>
            </a:r>
            <a:r>
              <a:rPr kumimoji="0" lang="en-US" sz="6000" b="1"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justified by works and not by faith alone</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a:t>
            </a: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25 </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In the same way, was not Rahab the harlot also justified by works when she received the messengers and sent them out by another way? </a:t>
            </a:r>
            <a:endParaRPr lang="en-US" sz="6000" dirty="0">
              <a:latin typeface="Trebuchet MS" panose="020B0603020202020204" pitchFamily="34" charset="0"/>
            </a:endParaRPr>
          </a:p>
        </p:txBody>
      </p:sp>
    </p:spTree>
    <p:extLst>
      <p:ext uri="{BB962C8B-B14F-4D97-AF65-F5344CB8AC3E}">
        <p14:creationId xmlns:p14="http://schemas.microsoft.com/office/powerpoint/2010/main" val="3322042183"/>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B328CBF7-02B1-A770-CB38-1E52863BC5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39A6B-57A1-D0A8-AC23-4189F11C9FE8}"/>
              </a:ext>
            </a:extLst>
          </p:cNvPr>
          <p:cNvSpPr>
            <a:spLocks noGrp="1"/>
          </p:cNvSpPr>
          <p:nvPr>
            <p:ph type="title"/>
          </p:nvPr>
        </p:nvSpPr>
        <p:spPr>
          <a:xfrm>
            <a:off x="0" y="3810"/>
            <a:ext cx="12192000" cy="1215390"/>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James 2:14-26 (NASB 1995)</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DCF5733-5BF1-442D-9ABD-C6B5028638AC}"/>
              </a:ext>
            </a:extLst>
          </p:cNvPr>
          <p:cNvSpPr>
            <a:spLocks noGrp="1"/>
          </p:cNvSpPr>
          <p:nvPr>
            <p:ph sz="quarter" idx="13"/>
          </p:nvPr>
        </p:nvSpPr>
        <p:spPr>
          <a:xfrm>
            <a:off x="0" y="990600"/>
            <a:ext cx="12192000" cy="5867400"/>
          </a:xfrm>
        </p:spPr>
        <p:txBody>
          <a:bodyPr>
            <a:noAutofit/>
          </a:bodyPr>
          <a:lstStyle/>
          <a:p>
            <a:pPr marL="45720" indent="0">
              <a:buNone/>
            </a:pP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26 </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For just as the body without </a:t>
            </a:r>
            <a:r>
              <a:rPr kumimoji="0" lang="en-US" sz="6000" b="0" i="1"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the</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spirit is dead, so also </a:t>
            </a:r>
            <a:r>
              <a:rPr kumimoji="0" lang="en-US" sz="6000" b="1"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faith without works is dead</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a:t>
            </a:r>
            <a:endParaRPr lang="en-US" sz="6000" dirty="0">
              <a:latin typeface="Trebuchet MS" panose="020B0603020202020204" pitchFamily="34" charset="0"/>
            </a:endParaRPr>
          </a:p>
        </p:txBody>
      </p:sp>
    </p:spTree>
    <p:extLst>
      <p:ext uri="{BB962C8B-B14F-4D97-AF65-F5344CB8AC3E}">
        <p14:creationId xmlns:p14="http://schemas.microsoft.com/office/powerpoint/2010/main" val="38816108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4B3A128D-BB80-BCBE-CB18-ADB90AD9D5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93FE1-0E90-EB4D-9300-C8F552676237}"/>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Joshua 6:15-16 (NASB 1995)</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C845BF6E-0F51-BEEE-53CA-DE2AB0F2170F}"/>
              </a:ext>
            </a:extLst>
          </p:cNvPr>
          <p:cNvSpPr>
            <a:spLocks noGrp="1"/>
          </p:cNvSpPr>
          <p:nvPr>
            <p:ph sz="quarter" idx="13"/>
          </p:nvPr>
        </p:nvSpPr>
        <p:spPr>
          <a:xfrm>
            <a:off x="0" y="902202"/>
            <a:ext cx="12192000" cy="5955799"/>
          </a:xfrm>
        </p:spPr>
        <p:txBody>
          <a:bodyPr>
            <a:noAutofit/>
          </a:bodyPr>
          <a:lstStyle/>
          <a:p>
            <a:r>
              <a:rPr lang="en-US" sz="6400" b="1" baseline="30000" dirty="0">
                <a:latin typeface="Trebuchet MS" panose="020B0603020202020204" pitchFamily="34" charset="0"/>
              </a:rPr>
              <a:t>15 </a:t>
            </a:r>
            <a:r>
              <a:rPr lang="en-US" sz="6400" dirty="0">
                <a:latin typeface="Trebuchet MS" panose="020B0603020202020204" pitchFamily="34" charset="0"/>
              </a:rPr>
              <a:t>Then on the seventh day they rose early at the dawning of the day and marched around the city in the same manner seven times; only on that day they marched around the city seven times. </a:t>
            </a:r>
          </a:p>
        </p:txBody>
      </p:sp>
    </p:spTree>
    <p:extLst>
      <p:ext uri="{BB962C8B-B14F-4D97-AF65-F5344CB8AC3E}">
        <p14:creationId xmlns:p14="http://schemas.microsoft.com/office/powerpoint/2010/main" val="1158211845"/>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98DB616C-8AF5-D006-574C-AD42C0505D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C8060F-A5C5-0F56-42BC-E050A4D98267}"/>
              </a:ext>
            </a:extLst>
          </p:cNvPr>
          <p:cNvSpPr>
            <a:spLocks noGrp="1"/>
          </p:cNvSpPr>
          <p:nvPr>
            <p:ph type="title"/>
          </p:nvPr>
        </p:nvSpPr>
        <p:spPr>
          <a:xfrm>
            <a:off x="0" y="3810"/>
            <a:ext cx="12192000" cy="1215390"/>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Joshua 6:15-16 (NASB 1995)</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3CC4F2E-0E6E-C291-59D5-1018FA11A714}"/>
              </a:ext>
            </a:extLst>
          </p:cNvPr>
          <p:cNvSpPr>
            <a:spLocks noGrp="1"/>
          </p:cNvSpPr>
          <p:nvPr>
            <p:ph sz="quarter" idx="13"/>
          </p:nvPr>
        </p:nvSpPr>
        <p:spPr>
          <a:xfrm>
            <a:off x="0" y="990600"/>
            <a:ext cx="12192000" cy="5867400"/>
          </a:xfrm>
        </p:spPr>
        <p:txBody>
          <a:bodyPr>
            <a:noAutofit/>
          </a:bodyPr>
          <a:lstStyle/>
          <a:p>
            <a:pPr marL="45720" indent="0">
              <a:buNone/>
            </a:pPr>
            <a:r>
              <a:rPr kumimoji="0" lang="en-US" sz="6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16 </a:t>
            </a:r>
            <a:r>
              <a:rPr kumimoji="0" lang="en-US" sz="6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At the seventh time, when the priests blew the trumpets, Joshua said to the people, “Shout! For the Lord has given you the city. </a:t>
            </a:r>
            <a:endParaRPr lang="en-US" sz="6400" dirty="0">
              <a:latin typeface="Trebuchet MS" panose="020B0603020202020204" pitchFamily="34" charset="0"/>
            </a:endParaRPr>
          </a:p>
        </p:txBody>
      </p:sp>
    </p:spTree>
    <p:extLst>
      <p:ext uri="{BB962C8B-B14F-4D97-AF65-F5344CB8AC3E}">
        <p14:creationId xmlns:p14="http://schemas.microsoft.com/office/powerpoint/2010/main" val="38003752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2225" name="Rectangle 2"/>
          <p:cNvSpPr>
            <a:spLocks noGrp="1"/>
          </p:cNvSpPr>
          <p:nvPr>
            <p:ph type="title"/>
          </p:nvPr>
        </p:nvSpPr>
        <p:spPr bwMode="auto">
          <a:xfrm>
            <a:off x="0" y="152400"/>
            <a:ext cx="12191999" cy="11430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Hear: Romans 10:17</a:t>
            </a:r>
          </a:p>
        </p:txBody>
      </p:sp>
      <p:sp>
        <p:nvSpPr>
          <p:cNvPr id="52226" name="Rectangle 3"/>
          <p:cNvSpPr>
            <a:spLocks noGrp="1"/>
          </p:cNvSpPr>
          <p:nvPr>
            <p:ph sz="quarter" idx="13"/>
          </p:nvPr>
        </p:nvSpPr>
        <p:spPr>
          <a:xfrm>
            <a:off x="-1" y="1295400"/>
            <a:ext cx="12191999" cy="5562600"/>
          </a:xfrm>
        </p:spPr>
        <p:txBody>
          <a:bodyPr>
            <a:normAutofit/>
          </a:bodyPr>
          <a:lstStyle/>
          <a:p>
            <a:pPr marL="0" indent="0">
              <a:buNone/>
            </a:pPr>
            <a:r>
              <a:rPr lang="en-US" sz="9600" i="1" dirty="0">
                <a:effectLst>
                  <a:outerShdw blurRad="38100" dist="38100" dir="2700000" algn="tl">
                    <a:srgbClr val="000000">
                      <a:alpha val="43137"/>
                    </a:srgbClr>
                  </a:outerShdw>
                </a:effectLst>
              </a:rPr>
              <a:t>So then faith cometh by hearing, and hearing by the word of God.</a:t>
            </a:r>
          </a:p>
        </p:txBody>
      </p:sp>
      <p:pic>
        <p:nvPicPr>
          <p:cNvPr id="52227" name="Picture 4" descr="MP900443601[1]"/>
          <p:cNvPicPr>
            <a:picLocks noChangeAspect="1" noChangeArrowheads="1"/>
          </p:cNvPicPr>
          <p:nvPr/>
        </p:nvPicPr>
        <p:blipFill>
          <a:blip r:embed="rId4"/>
          <a:srcRect/>
          <a:stretch>
            <a:fillRect/>
          </a:stretch>
        </p:blipFill>
        <p:spPr bwMode="auto">
          <a:xfrm>
            <a:off x="10028585" y="5405718"/>
            <a:ext cx="2176862" cy="1447800"/>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326393578"/>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83158FF9-714A-91CB-969E-93106A3D584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74874D-3990-C0B6-38A2-DA6B2838B6B8}"/>
              </a:ext>
            </a:extLst>
          </p:cNvPr>
          <p:cNvSpPr>
            <a:spLocks noGrp="1"/>
          </p:cNvSpPr>
          <p:nvPr>
            <p:ph sz="quarter" idx="13"/>
          </p:nvPr>
        </p:nvSpPr>
        <p:spPr>
          <a:xfrm>
            <a:off x="0" y="0"/>
            <a:ext cx="12192000" cy="6858000"/>
          </a:xfrm>
        </p:spPr>
        <p:txBody>
          <a:bodyPr>
            <a:noAutofit/>
          </a:bodyPr>
          <a:lstStyle/>
          <a:p>
            <a:pPr marL="45720" indent="0">
              <a:buNone/>
            </a:pP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The religious community today disagrees and argues over the need for works in order to inherit salvation. This is a major misconception that people have. The thought process of doing no work goes hand in hand with the lie of “once saved, always saved”. </a:t>
            </a:r>
            <a:endParaRPr lang="en-US" sz="60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4132042351"/>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3249" name="Rectangle 2"/>
          <p:cNvSpPr>
            <a:spLocks noGrp="1"/>
          </p:cNvSpPr>
          <p:nvPr>
            <p:ph type="title"/>
          </p:nvPr>
        </p:nvSpPr>
        <p:spPr bwMode="auto">
          <a:xfrm>
            <a:off x="0" y="0"/>
            <a:ext cx="12192000" cy="1140546"/>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7000" i="1" dirty="0">
                <a:solidFill>
                  <a:srgbClr val="C00000"/>
                </a:solidFill>
                <a:effectLst>
                  <a:outerShdw blurRad="38100" dist="38100" dir="2700000" algn="tl">
                    <a:srgbClr val="000000">
                      <a:alpha val="43137"/>
                    </a:srgbClr>
                  </a:outerShdw>
                </a:effectLst>
              </a:rPr>
              <a:t>Believe: Hebrews 11:6</a:t>
            </a:r>
          </a:p>
        </p:txBody>
      </p:sp>
      <p:sp>
        <p:nvSpPr>
          <p:cNvPr id="53250" name="Rectangle 3"/>
          <p:cNvSpPr>
            <a:spLocks noGrp="1"/>
          </p:cNvSpPr>
          <p:nvPr>
            <p:ph sz="quarter" idx="13"/>
          </p:nvPr>
        </p:nvSpPr>
        <p:spPr>
          <a:xfrm>
            <a:off x="0" y="1828800"/>
            <a:ext cx="12192000" cy="5029200"/>
          </a:xfrm>
        </p:spPr>
        <p:txBody>
          <a:bodyPr>
            <a:noAutofit/>
          </a:bodyPr>
          <a:lstStyle/>
          <a:p>
            <a:pPr marL="0" indent="0">
              <a:lnSpc>
                <a:spcPct val="90000"/>
              </a:lnSpc>
              <a:buNone/>
            </a:pPr>
            <a:r>
              <a:rPr lang="en-US" sz="7000" i="1" dirty="0">
                <a:effectLst>
                  <a:outerShdw blurRad="38100" dist="38100" dir="2700000" algn="tl">
                    <a:srgbClr val="000000">
                      <a:alpha val="43137"/>
                    </a:srgbClr>
                  </a:outerShdw>
                </a:effectLst>
              </a:rPr>
              <a:t>But without faith it is impossible to please him: for he that cometh to God must believe that he is, and that he is a rewarder of them that diligently seek him.</a:t>
            </a:r>
          </a:p>
        </p:txBody>
      </p:sp>
      <p:pic>
        <p:nvPicPr>
          <p:cNvPr id="53251" name="Picture 4" descr="MP900443601[1]"/>
          <p:cNvPicPr>
            <a:picLocks noChangeAspect="1" noChangeArrowheads="1"/>
          </p:cNvPicPr>
          <p:nvPr/>
        </p:nvPicPr>
        <p:blipFill>
          <a:blip r:embed="rId4"/>
          <a:srcRect/>
          <a:stretch>
            <a:fillRect/>
          </a:stretch>
        </p:blipFill>
        <p:spPr bwMode="auto">
          <a:xfrm>
            <a:off x="9806823" y="13854"/>
            <a:ext cx="2385178" cy="1586346"/>
          </a:xfrm>
          <a:prstGeom prst="rect">
            <a:avLst/>
          </a:prstGeom>
          <a:noFill/>
          <a:ln w="9525">
            <a:noFill/>
            <a:miter lim="800000"/>
            <a:headEnd/>
            <a:tailEnd/>
          </a:ln>
        </p:spPr>
      </p:pic>
    </p:spTree>
    <p:extLst>
      <p:ext uri="{BB962C8B-B14F-4D97-AF65-F5344CB8AC3E}">
        <p14:creationId xmlns:p14="http://schemas.microsoft.com/office/powerpoint/2010/main" val="2996834355"/>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4273" name="Rectangle 2"/>
          <p:cNvSpPr>
            <a:spLocks noGrp="1"/>
          </p:cNvSpPr>
          <p:nvPr>
            <p:ph type="title"/>
          </p:nvPr>
        </p:nvSpPr>
        <p:spPr bwMode="auto">
          <a:xfrm>
            <a:off x="0" y="6927"/>
            <a:ext cx="12192000" cy="983673"/>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Repent: Luke 13:3</a:t>
            </a:r>
          </a:p>
        </p:txBody>
      </p:sp>
      <p:sp>
        <p:nvSpPr>
          <p:cNvPr id="54274" name="Rectangle 3"/>
          <p:cNvSpPr>
            <a:spLocks noGrp="1"/>
          </p:cNvSpPr>
          <p:nvPr>
            <p:ph sz="quarter" idx="13"/>
          </p:nvPr>
        </p:nvSpPr>
        <p:spPr>
          <a:xfrm>
            <a:off x="0" y="1447800"/>
            <a:ext cx="12268200" cy="5403272"/>
          </a:xfrm>
        </p:spPr>
        <p:txBody>
          <a:bodyPr>
            <a:normAutofit/>
          </a:bodyPr>
          <a:lstStyle/>
          <a:p>
            <a:pPr marL="0" indent="0">
              <a:buNone/>
            </a:pPr>
            <a:r>
              <a:rPr lang="en-US" sz="9600" i="1" dirty="0">
                <a:effectLst>
                  <a:outerShdw blurRad="38100" dist="38100" dir="2700000" algn="tl">
                    <a:srgbClr val="000000">
                      <a:alpha val="43137"/>
                    </a:srgbClr>
                  </a:outerShdw>
                </a:effectLst>
              </a:rPr>
              <a:t>I tell you, Nay: but, except ye repent, ye shall all likewise perish.</a:t>
            </a:r>
            <a:r>
              <a:rPr lang="en-US" sz="9600" i="1" dirty="0">
                <a:solidFill>
                  <a:srgbClr val="3333CC"/>
                </a:solidFill>
                <a:effectLst>
                  <a:outerShdw blurRad="38100" dist="38100" dir="2700000" algn="tl">
                    <a:srgbClr val="000000">
                      <a:alpha val="43137"/>
                    </a:srgbClr>
                  </a:outerShdw>
                </a:effectLst>
              </a:rPr>
              <a:t> </a:t>
            </a:r>
          </a:p>
        </p:txBody>
      </p:sp>
      <p:pic>
        <p:nvPicPr>
          <p:cNvPr id="54275" name="Picture 4" descr="MP900443601[1]"/>
          <p:cNvPicPr>
            <a:picLocks noChangeAspect="1" noChangeArrowheads="1"/>
          </p:cNvPicPr>
          <p:nvPr/>
        </p:nvPicPr>
        <p:blipFill>
          <a:blip r:embed="rId4"/>
          <a:srcRect/>
          <a:stretch>
            <a:fillRect/>
          </a:stretch>
        </p:blipFill>
        <p:spPr bwMode="auto">
          <a:xfrm>
            <a:off x="9671421" y="5181601"/>
            <a:ext cx="2520580" cy="1676400"/>
          </a:xfrm>
          <a:prstGeom prst="rect">
            <a:avLst/>
          </a:prstGeom>
          <a:noFill/>
          <a:ln w="9525">
            <a:noFill/>
            <a:miter lim="800000"/>
            <a:headEnd/>
            <a:tailEnd/>
          </a:ln>
        </p:spPr>
      </p:pic>
    </p:spTree>
    <p:extLst>
      <p:ext uri="{BB962C8B-B14F-4D97-AF65-F5344CB8AC3E}">
        <p14:creationId xmlns:p14="http://schemas.microsoft.com/office/powerpoint/2010/main" val="1544492235"/>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5297" name="Rectangle 2"/>
          <p:cNvSpPr>
            <a:spLocks noGrp="1"/>
          </p:cNvSpPr>
          <p:nvPr>
            <p:ph type="title"/>
          </p:nvPr>
        </p:nvSpPr>
        <p:spPr bwMode="auto">
          <a:xfrm>
            <a:off x="0" y="0"/>
            <a:ext cx="12192000" cy="990600"/>
          </a:xfrm>
          <a:noFill/>
        </p:spPr>
        <p:txBody>
          <a:bodyPr vert="horz" wrap="square" lIns="91440" tIns="45720" rIns="91440" bIns="45720" numCol="1" rtlCol="0" anchor="t" anchorCtr="0" compatLnSpc="1">
            <a:prstTxWarp prst="textNoShape">
              <a:avLst/>
            </a:prstTxWarp>
            <a:normAutofit/>
          </a:bodyPr>
          <a:lstStyle/>
          <a:p>
            <a:pPr marL="0" indent="0" algn="l">
              <a:buNone/>
            </a:pPr>
            <a:r>
              <a:rPr lang="en-US" sz="6600" i="1" dirty="0">
                <a:solidFill>
                  <a:srgbClr val="C00000"/>
                </a:solidFill>
                <a:effectLst>
                  <a:outerShdw blurRad="38100" dist="38100" dir="2700000" algn="tl">
                    <a:srgbClr val="000000">
                      <a:alpha val="43137"/>
                    </a:srgbClr>
                  </a:outerShdw>
                </a:effectLst>
              </a:rPr>
              <a:t>Confess: Matthew 10:32-33</a:t>
            </a:r>
          </a:p>
        </p:txBody>
      </p:sp>
      <p:sp>
        <p:nvSpPr>
          <p:cNvPr id="55298" name="Rectangle 3"/>
          <p:cNvSpPr>
            <a:spLocks noGrp="1"/>
          </p:cNvSpPr>
          <p:nvPr>
            <p:ph sz="quarter" idx="13"/>
          </p:nvPr>
        </p:nvSpPr>
        <p:spPr>
          <a:xfrm>
            <a:off x="0" y="1600200"/>
            <a:ext cx="12192000" cy="5257800"/>
          </a:xfrm>
        </p:spPr>
        <p:txBody>
          <a:bodyPr>
            <a:noAutofit/>
          </a:bodyPr>
          <a:lstStyle/>
          <a:p>
            <a:pPr marL="0" indent="0">
              <a:buNone/>
            </a:pPr>
            <a:r>
              <a:rPr lang="en-US" sz="5500" b="1" i="1" dirty="0">
                <a:hlinkClick r:id="rId4"/>
              </a:rPr>
              <a:t>32</a:t>
            </a:r>
            <a:r>
              <a:rPr lang="en-US" sz="5500" b="1" i="1" dirty="0"/>
              <a:t> </a:t>
            </a:r>
            <a:r>
              <a:rPr lang="en-US" sz="5500" i="1" dirty="0">
                <a:effectLst>
                  <a:outerShdw blurRad="38100" dist="38100" dir="2700000" algn="tl">
                    <a:srgbClr val="000000">
                      <a:alpha val="43137"/>
                    </a:srgbClr>
                  </a:outerShdw>
                </a:effectLst>
              </a:rPr>
              <a:t>Whosoever therefore shall confess me before men, him will I confess also before my Father which is in heaven.</a:t>
            </a:r>
            <a:r>
              <a:rPr lang="en-US" sz="5500" b="1" i="1" dirty="0">
                <a:effectLst>
                  <a:outerShdw blurRad="38100" dist="38100" dir="2700000" algn="tl">
                    <a:srgbClr val="000000">
                      <a:alpha val="43137"/>
                    </a:srgbClr>
                  </a:outerShdw>
                </a:effectLst>
              </a:rPr>
              <a:t> </a:t>
            </a:r>
          </a:p>
          <a:p>
            <a:pPr marL="0" indent="0">
              <a:buNone/>
            </a:pPr>
            <a:r>
              <a:rPr lang="en-US" sz="5500" b="1" i="1" dirty="0">
                <a:hlinkClick r:id="rId5"/>
              </a:rPr>
              <a:t>33</a:t>
            </a:r>
            <a:r>
              <a:rPr lang="en-US" sz="5500" b="1" i="1" dirty="0"/>
              <a:t> </a:t>
            </a:r>
            <a:r>
              <a:rPr lang="en-US" sz="5500" i="1" dirty="0">
                <a:effectLst>
                  <a:outerShdw blurRad="38100" dist="38100" dir="2700000" algn="tl">
                    <a:srgbClr val="000000">
                      <a:alpha val="43137"/>
                    </a:srgbClr>
                  </a:outerShdw>
                </a:effectLst>
              </a:rPr>
              <a:t>But whosoever shall deny me before men, him will I also deny before my Father which is in heaven. </a:t>
            </a:r>
          </a:p>
        </p:txBody>
      </p:sp>
      <p:pic>
        <p:nvPicPr>
          <p:cNvPr id="55299" name="Picture 4" descr="MP900443601[1]"/>
          <p:cNvPicPr>
            <a:picLocks noChangeAspect="1" noChangeArrowheads="1"/>
          </p:cNvPicPr>
          <p:nvPr/>
        </p:nvPicPr>
        <p:blipFill>
          <a:blip r:embed="rId6"/>
          <a:srcRect/>
          <a:stretch>
            <a:fillRect/>
          </a:stretch>
        </p:blipFill>
        <p:spPr bwMode="auto">
          <a:xfrm>
            <a:off x="10016522" y="-1"/>
            <a:ext cx="2175478" cy="1447801"/>
          </a:xfrm>
          <a:prstGeom prst="rect">
            <a:avLst/>
          </a:prstGeom>
          <a:noFill/>
          <a:ln w="9525">
            <a:noFill/>
            <a:miter lim="800000"/>
            <a:headEnd/>
            <a:tailEnd/>
          </a:ln>
        </p:spPr>
      </p:pic>
    </p:spTree>
    <p:extLst>
      <p:ext uri="{BB962C8B-B14F-4D97-AF65-F5344CB8AC3E}">
        <p14:creationId xmlns:p14="http://schemas.microsoft.com/office/powerpoint/2010/main" val="2421991286"/>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6321" name="Rectangle 2"/>
          <p:cNvSpPr>
            <a:spLocks noGrp="1"/>
          </p:cNvSpPr>
          <p:nvPr>
            <p:ph type="title"/>
          </p:nvPr>
        </p:nvSpPr>
        <p:spPr bwMode="auto">
          <a:xfrm>
            <a:off x="1" y="0"/>
            <a:ext cx="12223028" cy="13716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Baptize: Acts 22:16</a:t>
            </a:r>
          </a:p>
        </p:txBody>
      </p:sp>
      <p:sp>
        <p:nvSpPr>
          <p:cNvPr id="56322" name="Rectangle 3"/>
          <p:cNvSpPr>
            <a:spLocks noGrp="1"/>
          </p:cNvSpPr>
          <p:nvPr>
            <p:ph sz="quarter" idx="13"/>
          </p:nvPr>
        </p:nvSpPr>
        <p:spPr>
          <a:xfrm>
            <a:off x="-1" y="1524000"/>
            <a:ext cx="12191999" cy="5334000"/>
          </a:xfrm>
        </p:spPr>
        <p:txBody>
          <a:bodyPr>
            <a:normAutofit/>
          </a:bodyPr>
          <a:lstStyle/>
          <a:p>
            <a:pPr marL="0" indent="0">
              <a:buNone/>
            </a:pPr>
            <a:r>
              <a:rPr lang="en-US" sz="8000" i="1" dirty="0">
                <a:effectLst>
                  <a:outerShdw blurRad="38100" dist="38100" dir="2700000" algn="tl">
                    <a:srgbClr val="000000">
                      <a:alpha val="43137"/>
                    </a:srgbClr>
                  </a:outerShdw>
                </a:effectLst>
              </a:rPr>
              <a:t>And now why </a:t>
            </a:r>
            <a:r>
              <a:rPr lang="en-US" sz="8000" i="1" dirty="0" err="1">
                <a:effectLst>
                  <a:outerShdw blurRad="38100" dist="38100" dir="2700000" algn="tl">
                    <a:srgbClr val="000000">
                      <a:alpha val="43137"/>
                    </a:srgbClr>
                  </a:outerShdw>
                </a:effectLst>
              </a:rPr>
              <a:t>tarriest</a:t>
            </a:r>
            <a:r>
              <a:rPr lang="en-US" sz="8000" i="1" dirty="0">
                <a:effectLst>
                  <a:outerShdw blurRad="38100" dist="38100" dir="2700000" algn="tl">
                    <a:srgbClr val="000000">
                      <a:alpha val="43137"/>
                    </a:srgbClr>
                  </a:outerShdw>
                </a:effectLst>
              </a:rPr>
              <a:t> thou? arise, and be baptized, and wash away thy sins, calling on the name of the Lord.</a:t>
            </a:r>
          </a:p>
        </p:txBody>
      </p:sp>
      <p:pic>
        <p:nvPicPr>
          <p:cNvPr id="56323" name="Picture 4" descr="MP900443601[1]"/>
          <p:cNvPicPr>
            <a:picLocks noChangeAspect="1" noChangeArrowheads="1"/>
          </p:cNvPicPr>
          <p:nvPr/>
        </p:nvPicPr>
        <p:blipFill>
          <a:blip r:embed="rId4"/>
          <a:srcRect/>
          <a:stretch>
            <a:fillRect/>
          </a:stretch>
        </p:blipFill>
        <p:spPr bwMode="auto">
          <a:xfrm>
            <a:off x="9933421" y="-10413"/>
            <a:ext cx="2289608" cy="1524133"/>
          </a:xfrm>
          <a:prstGeom prst="rect">
            <a:avLst/>
          </a:prstGeom>
          <a:noFill/>
          <a:ln w="9525">
            <a:noFill/>
            <a:miter lim="800000"/>
            <a:headEnd/>
            <a:tailEnd/>
          </a:ln>
        </p:spPr>
      </p:pic>
      <p:pic>
        <p:nvPicPr>
          <p:cNvPr id="56324" name="Picture 2" descr="C:\Users\Fain\AppData\Local\Microsoft\Windows\Temporary Internet Files\Content.IE5\RW2PWPFG\MC900057792[1].wmf"/>
          <p:cNvPicPr>
            <a:picLocks noChangeAspect="1" noChangeArrowheads="1"/>
          </p:cNvPicPr>
          <p:nvPr/>
        </p:nvPicPr>
        <p:blipFill>
          <a:blip r:embed="rId5"/>
          <a:srcRect/>
          <a:stretch>
            <a:fillRect/>
          </a:stretch>
        </p:blipFill>
        <p:spPr bwMode="auto">
          <a:xfrm>
            <a:off x="9933421" y="4899025"/>
            <a:ext cx="2227262" cy="1936750"/>
          </a:xfrm>
          <a:prstGeom prst="rect">
            <a:avLst/>
          </a:prstGeom>
          <a:noFill/>
          <a:ln w="9525">
            <a:noFill/>
            <a:miter lim="800000"/>
            <a:headEnd/>
            <a:tailEnd/>
          </a:ln>
        </p:spPr>
      </p:pic>
    </p:spTree>
    <p:extLst>
      <p:ext uri="{BB962C8B-B14F-4D97-AF65-F5344CB8AC3E}">
        <p14:creationId xmlns:p14="http://schemas.microsoft.com/office/powerpoint/2010/main" val="1368784749"/>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6579B1EB-5588-1F55-ACED-7F3EBF28464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6DE01E-8636-575C-21BC-E4D60D79C4A3}"/>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60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These same people are quick to quote the writings of Paul, yet will discount the writings of James, Jesus’ earthly half-brother. Oddly enough, both James and Paul draw their examples from Abraham. </a:t>
            </a:r>
            <a:endParaRPr lang="en-US" sz="60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349372573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6B317859-9A81-0F67-BAB6-986AB3256C4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A189C5-5BA3-3646-2CFE-F28493E7E3B8}"/>
              </a:ext>
            </a:extLst>
          </p:cNvPr>
          <p:cNvSpPr>
            <a:spLocks noGrp="1"/>
          </p:cNvSpPr>
          <p:nvPr>
            <p:ph sz="quarter" idx="13"/>
          </p:nvPr>
        </p:nvSpPr>
        <p:spPr>
          <a:xfrm>
            <a:off x="0" y="0"/>
            <a:ext cx="12192000" cy="6858000"/>
          </a:xfrm>
        </p:spPr>
        <p:txBody>
          <a:bodyPr>
            <a:noAutofit/>
          </a:bodyPr>
          <a:lstStyle/>
          <a:p>
            <a:pPr marL="45720" indent="0">
              <a:buNone/>
            </a:pPr>
            <a:r>
              <a:rPr kumimoji="0" lang="en-US" sz="60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How is it that two New Testament writers both being inspired by the Holy Spirit draw conflicting accounts of works? In reality, the two writers compliment one another if we keep their writings in context.</a:t>
            </a:r>
            <a:endParaRPr lang="en-US" sz="60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533849496"/>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E4F8A4E9-7E1C-EFC2-3672-D415320B5F6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08B14A-DFC2-7609-C9FE-3A2D2DE3BF99}"/>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The Greek word used by both Paul and James in our lesson today is </a:t>
            </a:r>
            <a:r>
              <a:rPr lang="en-US" sz="6000" b="1" dirty="0">
                <a:solidFill>
                  <a:srgbClr val="C00000"/>
                </a:solidFill>
                <a:effectLst>
                  <a:outerShdw blurRad="38100" dist="38100" dir="2700000" algn="tl">
                    <a:srgbClr val="000000">
                      <a:alpha val="43137"/>
                    </a:srgbClr>
                  </a:outerShdw>
                </a:effectLst>
                <a:latin typeface="Calibri" panose="020F0502020204030204" pitchFamily="34" charset="0"/>
              </a:rPr>
              <a:t>ergon</a:t>
            </a: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  (er-</a:t>
            </a:r>
            <a:r>
              <a:rPr lang="en-US" sz="6000" dirty="0" err="1">
                <a:solidFill>
                  <a:srgbClr val="000000"/>
                </a:solidFill>
                <a:effectLst>
                  <a:outerShdw blurRad="38100" dist="38100" dir="2700000" algn="tl">
                    <a:srgbClr val="000000">
                      <a:alpha val="43137"/>
                    </a:srgbClr>
                  </a:outerShdw>
                </a:effectLst>
                <a:latin typeface="Calibri" panose="020F0502020204030204" pitchFamily="34" charset="0"/>
              </a:rPr>
              <a:t>gon</a:t>
            </a: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 from the primary word ergo </a:t>
            </a:r>
          </a:p>
          <a:p>
            <a:pPr marL="45720" indent="0">
              <a:buClr>
                <a:srgbClr val="A379BB">
                  <a:lumMod val="75000"/>
                </a:srgbClr>
              </a:buClr>
              <a:buNone/>
              <a:defRPr/>
            </a:pP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 to work; </a:t>
            </a:r>
          </a:p>
          <a:p>
            <a:pPr marL="45720" indent="0">
              <a:buClr>
                <a:srgbClr val="A379BB">
                  <a:lumMod val="75000"/>
                </a:srgbClr>
              </a:buClr>
              <a:buNone/>
              <a:defRPr/>
            </a:pP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 toil as an effort or occupation. </a:t>
            </a:r>
            <a:endParaRPr lang="en-US" sz="60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570601548"/>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8E9622E7-57A2-6120-9687-336521AB62F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D7DD44-6300-52F2-51C2-64A7C25072F6}"/>
              </a:ext>
            </a:extLst>
          </p:cNvPr>
          <p:cNvSpPr>
            <a:spLocks noGrp="1"/>
          </p:cNvSpPr>
          <p:nvPr>
            <p:ph sz="quarter" idx="13"/>
          </p:nvPr>
        </p:nvSpPr>
        <p:spPr>
          <a:xfrm>
            <a:off x="0" y="0"/>
            <a:ext cx="12192000" cy="6820930"/>
          </a:xfrm>
        </p:spPr>
        <p:txBody>
          <a:bodyPr anchor="ctr">
            <a:noAutofit/>
          </a:bodyPr>
          <a:lstStyle/>
          <a:p>
            <a:pPr marL="0" indent="0" algn="ctr">
              <a:lnSpc>
                <a:spcPct val="80000"/>
              </a:lnSpc>
              <a:buClr>
                <a:srgbClr val="C00000"/>
              </a:buClr>
              <a:buNone/>
            </a:pPr>
            <a:r>
              <a:rPr lang="en-US" sz="11500" b="1" i="1" u="sng" dirty="0">
                <a:solidFill>
                  <a:schemeClr val="accent2">
                    <a:lumMod val="50000"/>
                  </a:schemeClr>
                </a:solidFill>
                <a:effectLst>
                  <a:outerShdw blurRad="38100" dist="38100" dir="2700000" algn="tl">
                    <a:srgbClr val="000000">
                      <a:alpha val="43137"/>
                    </a:srgbClr>
                  </a:outerShdw>
                </a:effectLst>
                <a:latin typeface="Trebuchet MS" panose="020B0603020202020204" pitchFamily="34" charset="0"/>
              </a:rPr>
              <a:t>Works of Merit</a:t>
            </a:r>
          </a:p>
        </p:txBody>
      </p:sp>
    </p:spTree>
    <p:extLst>
      <p:ext uri="{BB962C8B-B14F-4D97-AF65-F5344CB8AC3E}">
        <p14:creationId xmlns:p14="http://schemas.microsoft.com/office/powerpoint/2010/main" val="191995904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Ephesians 2:8-9 (NASB 1995)</a:t>
            </a:r>
          </a:p>
        </p:txBody>
      </p:sp>
      <p:sp>
        <p:nvSpPr>
          <p:cNvPr id="3" name="Content Placeholder 2"/>
          <p:cNvSpPr>
            <a:spLocks noGrp="1"/>
          </p:cNvSpPr>
          <p:nvPr>
            <p:ph sz="quarter" idx="13"/>
          </p:nvPr>
        </p:nvSpPr>
        <p:spPr>
          <a:xfrm>
            <a:off x="0" y="1219200"/>
            <a:ext cx="12192000" cy="5638800"/>
          </a:xfrm>
        </p:spPr>
        <p:txBody>
          <a:bodyPr>
            <a:noAutofit/>
          </a:bodyPr>
          <a:lstStyle/>
          <a:p>
            <a:r>
              <a:rPr lang="en-US" sz="6000" b="1" baseline="30000" dirty="0">
                <a:latin typeface="Trebuchet MS" panose="020B0603020202020204" pitchFamily="34" charset="0"/>
              </a:rPr>
              <a:t>8 </a:t>
            </a:r>
            <a:r>
              <a:rPr lang="en-US" sz="6000" dirty="0">
                <a:latin typeface="Trebuchet MS" panose="020B0603020202020204" pitchFamily="34" charset="0"/>
              </a:rPr>
              <a:t>For by grace you have been saved through faith; and that not of yourselves, </a:t>
            </a:r>
            <a:r>
              <a:rPr lang="en-US" sz="6000" i="1" dirty="0">
                <a:latin typeface="Trebuchet MS" panose="020B0603020202020204" pitchFamily="34" charset="0"/>
              </a:rPr>
              <a:t>it is</a:t>
            </a:r>
            <a:r>
              <a:rPr lang="en-US" sz="6000" dirty="0">
                <a:latin typeface="Trebuchet MS" panose="020B0603020202020204" pitchFamily="34" charset="0"/>
              </a:rPr>
              <a:t> the gift of God; </a:t>
            </a:r>
          </a:p>
          <a:p>
            <a:r>
              <a:rPr lang="en-US" sz="6000" b="1" baseline="30000" dirty="0">
                <a:latin typeface="Trebuchet MS" panose="020B0603020202020204" pitchFamily="34" charset="0"/>
              </a:rPr>
              <a:t>9 </a:t>
            </a:r>
            <a:r>
              <a:rPr lang="en-US" sz="6000" b="1" dirty="0">
                <a:latin typeface="Trebuchet MS" panose="020B0603020202020204" pitchFamily="34" charset="0"/>
              </a:rPr>
              <a:t>not as a result of works</a:t>
            </a:r>
            <a:r>
              <a:rPr lang="en-US" sz="6000" dirty="0">
                <a:latin typeface="Trebuchet MS" panose="020B0603020202020204" pitchFamily="34" charset="0"/>
              </a:rPr>
              <a:t>, so that no one may boast. </a:t>
            </a:r>
          </a:p>
        </p:txBody>
      </p:sp>
    </p:spTree>
    <p:extLst>
      <p:ext uri="{BB962C8B-B14F-4D97-AF65-F5344CB8AC3E}">
        <p14:creationId xmlns:p14="http://schemas.microsoft.com/office/powerpoint/2010/main" val="4296100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2 Timothy 1:8-9 (NASB 1995)</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0" y="902202"/>
            <a:ext cx="12192000" cy="5955799"/>
          </a:xfrm>
        </p:spPr>
        <p:txBody>
          <a:bodyPr>
            <a:noAutofit/>
          </a:bodyPr>
          <a:lstStyle/>
          <a:p>
            <a:r>
              <a:rPr lang="en-US" sz="6400" b="1" baseline="30000" dirty="0">
                <a:latin typeface="Trebuchet MS" panose="020B0603020202020204" pitchFamily="34" charset="0"/>
              </a:rPr>
              <a:t>8 </a:t>
            </a:r>
            <a:r>
              <a:rPr lang="en-US" sz="6400" dirty="0">
                <a:latin typeface="Trebuchet MS" panose="020B0603020202020204" pitchFamily="34" charset="0"/>
              </a:rPr>
              <a:t>Therefore do not be ashamed of the testimony of our Lord or of me His prisoner, but join with </a:t>
            </a:r>
            <a:r>
              <a:rPr lang="en-US" sz="6400" i="1" dirty="0">
                <a:latin typeface="Trebuchet MS" panose="020B0603020202020204" pitchFamily="34" charset="0"/>
              </a:rPr>
              <a:t>me</a:t>
            </a:r>
            <a:r>
              <a:rPr lang="en-US" sz="6400" dirty="0">
                <a:latin typeface="Trebuchet MS" panose="020B0603020202020204" pitchFamily="34" charset="0"/>
              </a:rPr>
              <a:t> in suffering for the gospel according to the power of God, </a:t>
            </a:r>
          </a:p>
        </p:txBody>
      </p:sp>
    </p:spTree>
    <p:extLst>
      <p:ext uri="{BB962C8B-B14F-4D97-AF65-F5344CB8AC3E}">
        <p14:creationId xmlns:p14="http://schemas.microsoft.com/office/powerpoint/2010/main" val="314122884"/>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07-26-26 Works vs Works.potx" id="{2C44CBF6-E40C-41EA-B1A9-7409C963AFEB}" vid="{635DE250-FD8B-4E12-B885-1A64104FF7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docProps/app.xml><?xml version="1.0" encoding="utf-8"?>
<Properties xmlns="http://schemas.openxmlformats.org/officeDocument/2006/extended-properties" xmlns:vt="http://schemas.openxmlformats.org/officeDocument/2006/docPropsVTypes">
  <Template/>
  <TotalTime>137</TotalTime>
  <Words>1262</Words>
  <Application>Microsoft Office PowerPoint</Application>
  <PresentationFormat>Widescreen</PresentationFormat>
  <Paragraphs>80</Paragraphs>
  <Slides>33</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Aptos</vt:lpstr>
      <vt:lpstr>Arial</vt:lpstr>
      <vt:lpstr>Calibri</vt:lpstr>
      <vt:lpstr>Calibri Light</vt:lpstr>
      <vt:lpstr>Helvetica Neue</vt:lpstr>
      <vt:lpstr>Trebuchet MS</vt:lpstr>
      <vt:lpstr>Metropolitan</vt:lpstr>
      <vt:lpstr>Works vs. Works</vt:lpstr>
      <vt:lpstr>Hebrews 11:6 (NASB 1995)</vt:lpstr>
      <vt:lpstr>PowerPoint Presentation</vt:lpstr>
      <vt:lpstr>PowerPoint Presentation</vt:lpstr>
      <vt:lpstr>PowerPoint Presentation</vt:lpstr>
      <vt:lpstr>PowerPoint Presentation</vt:lpstr>
      <vt:lpstr>PowerPoint Presentation</vt:lpstr>
      <vt:lpstr>Ephesians 2:8-9 (NASB 1995)</vt:lpstr>
      <vt:lpstr>2 Timothy 1:8-9 (NASB 1995)</vt:lpstr>
      <vt:lpstr>2 Timothy 1:8-9 (NASB 1995)</vt:lpstr>
      <vt:lpstr>Romans 4:4-5 (NASB 1995)</vt:lpstr>
      <vt:lpstr>Jeremiah 1:15-16 (NASB 1995)</vt:lpstr>
      <vt:lpstr>Jeremiah 1:15-16 (NASB 1995)</vt:lpstr>
      <vt:lpstr>PowerPoint Presentation</vt:lpstr>
      <vt:lpstr>Philippians 2:12-13 (NASB 1995)</vt:lpstr>
      <vt:lpstr>PowerPoint Presentation</vt:lpstr>
      <vt:lpstr>Colossians 3:23-24 (NASB 1995)</vt:lpstr>
      <vt:lpstr>James 2:14-26 (NASB 1995)</vt:lpstr>
      <vt:lpstr>James 2:14-26 (NASB 1995)</vt:lpstr>
      <vt:lpstr>James 2:14-26 (NASB 1995)</vt:lpstr>
      <vt:lpstr>James 2:14-26 (NASB 1995)</vt:lpstr>
      <vt:lpstr>James 2:14-26 (NASB 1995)</vt:lpstr>
      <vt:lpstr>James 2:14-26 (NASB 1995)</vt:lpstr>
      <vt:lpstr>James 2:14-26 (NASB 1995)</vt:lpstr>
      <vt:lpstr>James 2:14-26 (NASB 1995)</vt:lpstr>
      <vt:lpstr>James 2:14-26 (NASB 1995)</vt:lpstr>
      <vt:lpstr>Joshua 6:15-16 (NASB 1995)</vt:lpstr>
      <vt:lpstr>Joshua 6:15-16 (NASB 1995)</vt:lpstr>
      <vt:lpstr>Hear: Romans 10:17</vt:lpstr>
      <vt:lpstr>Believe: Hebrews 11:6</vt:lpstr>
      <vt:lpstr>Repent: Luke 13:3</vt:lpstr>
      <vt:lpstr>Confess: Matthew 10:32-33</vt:lpstr>
      <vt:lpstr>Baptize: Acts 22:16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Church of Christ Eloy</dc:creator>
  <cp:lastModifiedBy>Stuart Fain</cp:lastModifiedBy>
  <cp:revision>8</cp:revision>
  <dcterms:created xsi:type="dcterms:W3CDTF">2026-06-27T16:29:16Z</dcterms:created>
  <dcterms:modified xsi:type="dcterms:W3CDTF">2026-07-24T22:41:58Z</dcterms:modified>
</cp:coreProperties>
</file>